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4" r:id="rId1"/>
    <p:sldMasterId id="2147483917" r:id="rId2"/>
  </p:sldMasterIdLst>
  <p:notesMasterIdLst>
    <p:notesMasterId r:id="rId14"/>
  </p:notesMasterIdLst>
  <p:sldIdLst>
    <p:sldId id="365" r:id="rId3"/>
    <p:sldId id="423" r:id="rId4"/>
    <p:sldId id="389" r:id="rId5"/>
    <p:sldId id="390" r:id="rId6"/>
    <p:sldId id="424" r:id="rId7"/>
    <p:sldId id="303" r:id="rId8"/>
    <p:sldId id="425" r:id="rId9"/>
    <p:sldId id="395" r:id="rId10"/>
    <p:sldId id="419" r:id="rId11"/>
    <p:sldId id="396" r:id="rId12"/>
    <p:sldId id="421" r:id="rId13"/>
  </p:sldIdLst>
  <p:sldSz cx="9144000" cy="5143500" type="screen16x9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без заголовка" id="{EEDAA72E-1455-429B-875A-C8AADDD7AB9E}">
          <p14:sldIdLst>
            <p14:sldId id="365"/>
            <p14:sldId id="344"/>
            <p14:sldId id="389"/>
            <p14:sldId id="390"/>
            <p14:sldId id="346"/>
            <p14:sldId id="303"/>
            <p14:sldId id="395"/>
            <p14:sldId id="419"/>
            <p14:sldId id="396"/>
            <p14:sldId id="420"/>
            <p14:sldId id="421"/>
          </p14:sldIdLst>
        </p14:section>
        <p14:section name="Раздел без заголовка" id="{391B7AFE-D19A-4F0F-8A4C-1E02DE2369D1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3ECD0"/>
    <a:srgbClr val="FF0066"/>
    <a:srgbClr val="33CCFF"/>
    <a:srgbClr val="FFFFD9"/>
    <a:srgbClr val="558ED5"/>
    <a:srgbClr val="99CCFF"/>
    <a:srgbClr val="FFCCFF"/>
    <a:srgbClr val="C1E0FF"/>
    <a:srgbClr val="72A2DC"/>
    <a:srgbClr val="FFFFA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7659" autoAdjust="0"/>
    <p:restoredTop sz="99158" autoAdjust="0"/>
  </p:normalViewPr>
  <p:slideViewPr>
    <p:cSldViewPr>
      <p:cViewPr>
        <p:scale>
          <a:sx n="90" d="100"/>
          <a:sy n="90" d="100"/>
        </p:scale>
        <p:origin x="-1090" y="-5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3240" y="-82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52;&#1072;&#1088;&#1080;&#1085;&#1072;\&#1055;&#1088;&#1077;&#1079;&#1077;&#1085;&#1090;&#1072;&#1094;&#1080;&#1080;\&#1044;&#1080;&#1072;&#1075;&#1088;&#1072;&#1084;&#1084;&#1099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Desktop\&#1052;&#1072;&#1088;&#1080;&#1085;&#1072;\&#1055;&#1088;&#1077;&#1079;&#1077;&#1085;&#1090;&#1072;&#1094;&#1080;&#1080;\&#1044;&#1080;&#1072;&#1075;&#1088;&#1072;&#1084;&#1084;&#109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6.5121026538349391E-2"/>
          <c:y val="0.19699592557348741"/>
          <c:w val="0.91744977956186868"/>
          <c:h val="0.6264366721601666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 поступления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0.78500000000000003</c:v>
                </c:pt>
                <c:pt idx="1">
                  <c:v>0.69499999999999995</c:v>
                </c:pt>
                <c:pt idx="2">
                  <c:v>0.69199999999999995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Лист1!$C$2:$C$4</c:f>
              <c:numCache>
                <c:formatCode>0.0%</c:formatCode>
                <c:ptCount val="3"/>
                <c:pt idx="0">
                  <c:v>0.16500000000000001</c:v>
                </c:pt>
                <c:pt idx="1">
                  <c:v>0.23300000000000001</c:v>
                </c:pt>
                <c:pt idx="2">
                  <c:v>0.23400000000000001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Неналоговые доходы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Лист1!$D$2:$D$4</c:f>
              <c:numCache>
                <c:formatCode>0.0%</c:formatCode>
                <c:ptCount val="3"/>
                <c:pt idx="0">
                  <c:v>0.05</c:v>
                </c:pt>
                <c:pt idx="1">
                  <c:v>7.1999999999999995E-2</c:v>
                </c:pt>
                <c:pt idx="2">
                  <c:v>7.3999999999999996E-2</c:v>
                </c:pt>
              </c:numCache>
            </c:numRef>
          </c:val>
        </c:ser>
        <c:axId val="224123520"/>
        <c:axId val="240450176"/>
      </c:barChart>
      <c:catAx>
        <c:axId val="224123520"/>
        <c:scaling>
          <c:orientation val="minMax"/>
        </c:scaling>
        <c:axPos val="b"/>
        <c:numFmt formatCode="General" sourceLinked="1"/>
        <c:tickLblPos val="nextTo"/>
        <c:crossAx val="240450176"/>
        <c:crosses val="autoZero"/>
        <c:auto val="1"/>
        <c:lblAlgn val="ctr"/>
        <c:lblOffset val="100"/>
      </c:catAx>
      <c:valAx>
        <c:axId val="240450176"/>
        <c:scaling>
          <c:orientation val="minMax"/>
        </c:scaling>
        <c:axPos val="l"/>
        <c:majorGridlines/>
        <c:numFmt formatCode="0.0%" sourceLinked="1"/>
        <c:tickLblPos val="nextTo"/>
        <c:crossAx val="224123520"/>
        <c:crosses val="autoZero"/>
        <c:crossBetween val="between"/>
      </c:valAx>
      <c:spPr>
        <a:noFill/>
        <a:ln w="19042">
          <a:noFill/>
        </a:ln>
      </c:spPr>
    </c:plotArea>
    <c:legend>
      <c:legendPos val="r"/>
      <c:layout>
        <c:manualLayout>
          <c:xMode val="edge"/>
          <c:yMode val="edge"/>
          <c:x val="0.2086450540315877"/>
          <c:y val="0.9111111111111112"/>
          <c:w val="0.56774729842061511"/>
          <c:h val="8.6111111111111097E-2"/>
        </c:manualLayout>
      </c:layout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2"/>
  <c:chart>
    <c:view3D>
      <c:perspective val="30"/>
    </c:view3D>
    <c:plotArea>
      <c:layout>
        <c:manualLayout>
          <c:layoutTarget val="inner"/>
          <c:xMode val="edge"/>
          <c:yMode val="edge"/>
          <c:x val="0.13654388731798528"/>
          <c:y val="2.4007297703369849E-2"/>
          <c:w val="0.76835157759175821"/>
          <c:h val="0.70377320193734427"/>
        </c:manualLayout>
      </c:layout>
      <c:bar3DChart>
        <c:barDir val="col"/>
        <c:grouping val="standard"/>
        <c:ser>
          <c:idx val="0"/>
          <c:order val="0"/>
          <c:tx>
            <c:strRef>
              <c:f>Лист1!$U$58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Лист1!$V$57:$X$57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ДЕФИЦИТ/ПРОФИЦИТ</c:v>
                </c:pt>
              </c:strCache>
            </c:strRef>
          </c:cat>
          <c:val>
            <c:numRef>
              <c:f>Лист1!$V$58:$X$58</c:f>
              <c:numCache>
                <c:formatCode>General</c:formatCode>
                <c:ptCount val="3"/>
                <c:pt idx="0">
                  <c:v>14602.8</c:v>
                </c:pt>
                <c:pt idx="1">
                  <c:v>14602.8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Лист1!$U$59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rgbClr val="FF0000"/>
            </a:solidFill>
          </c:spPr>
          <c:cat>
            <c:strRef>
              <c:f>Лист1!$V$57:$X$57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ДЕФИЦИТ/ПРОФИЦИТ</c:v>
                </c:pt>
              </c:strCache>
            </c:strRef>
          </c:cat>
          <c:val>
            <c:numRef>
              <c:f>Лист1!$V$59:$X$59</c:f>
              <c:numCache>
                <c:formatCode>General</c:formatCode>
                <c:ptCount val="3"/>
                <c:pt idx="0">
                  <c:v>11970.2</c:v>
                </c:pt>
                <c:pt idx="1">
                  <c:v>11970.2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Лист1!$U$60</c:f>
              <c:strCache>
                <c:ptCount val="1"/>
                <c:pt idx="0">
                  <c:v>2026</c:v>
                </c:pt>
              </c:strCache>
            </c:strRef>
          </c:tx>
          <c:spPr>
            <a:solidFill>
              <a:srgbClr val="00FF00"/>
            </a:solidFill>
          </c:spPr>
          <c:cat>
            <c:strRef>
              <c:f>Лист1!$V$57:$X$57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ДЕФИЦИТ/ПРОФИЦИТ</c:v>
                </c:pt>
              </c:strCache>
            </c:strRef>
          </c:cat>
          <c:val>
            <c:numRef>
              <c:f>Лист1!$V$60:$X$60</c:f>
              <c:numCache>
                <c:formatCode>General</c:formatCode>
                <c:ptCount val="3"/>
                <c:pt idx="0">
                  <c:v>11908.4</c:v>
                </c:pt>
                <c:pt idx="1">
                  <c:v>11908.4</c:v>
                </c:pt>
                <c:pt idx="2">
                  <c:v>0</c:v>
                </c:pt>
              </c:numCache>
            </c:numRef>
          </c:val>
        </c:ser>
        <c:shape val="cylinder"/>
        <c:axId val="217114496"/>
        <c:axId val="217629440"/>
        <c:axId val="217153536"/>
      </c:bar3DChart>
      <c:catAx>
        <c:axId val="217114496"/>
        <c:scaling>
          <c:orientation val="minMax"/>
        </c:scaling>
        <c:axPos val="b"/>
        <c:tickLblPos val="nextTo"/>
        <c:crossAx val="217629440"/>
        <c:crosses val="autoZero"/>
        <c:auto val="1"/>
        <c:lblAlgn val="ctr"/>
        <c:lblOffset val="100"/>
      </c:catAx>
      <c:valAx>
        <c:axId val="217629440"/>
        <c:scaling>
          <c:orientation val="minMax"/>
        </c:scaling>
        <c:axPos val="l"/>
        <c:majorGridlines/>
        <c:numFmt formatCode="General" sourceLinked="1"/>
        <c:tickLblPos val="nextTo"/>
        <c:crossAx val="217114496"/>
        <c:crosses val="autoZero"/>
        <c:crossBetween val="between"/>
      </c:valAx>
      <c:serAx>
        <c:axId val="217153536"/>
        <c:scaling>
          <c:orientation val="minMax"/>
        </c:scaling>
        <c:axPos val="b"/>
        <c:tickLblPos val="nextTo"/>
        <c:crossAx val="217629440"/>
        <c:crosses val="autoZero"/>
      </c:serAx>
    </c:plotArea>
    <c:legend>
      <c:legendPos val="r"/>
      <c:layout>
        <c:manualLayout>
          <c:xMode val="edge"/>
          <c:yMode val="edge"/>
          <c:x val="0.91256458591910272"/>
          <c:y val="0.42259488414196011"/>
          <c:w val="7.755893999769814E-2"/>
          <c:h val="0.23184649626249354"/>
        </c:manualLayout>
      </c:layout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003495188101486"/>
          <c:y val="5.6030183727034118E-2"/>
          <c:w val="0.50715179352580964"/>
          <c:h val="0.8326195683872849"/>
        </c:manualLayout>
      </c:layout>
      <c:barChart>
        <c:barDir val="col"/>
        <c:grouping val="stacked"/>
        <c:ser>
          <c:idx val="0"/>
          <c:order val="0"/>
          <c:tx>
            <c:strRef>
              <c:f>Лист1!$F$46</c:f>
              <c:strCache>
                <c:ptCount val="1"/>
                <c:pt idx="0">
                  <c:v>Неналоговые и налоговые доходы</c:v>
                </c:pt>
              </c:strCache>
            </c:strRef>
          </c:tx>
          <c:spPr>
            <a:solidFill>
              <a:srgbClr val="0070C0"/>
            </a:solidFill>
          </c:spPr>
          <c:dLbls>
            <c:delete val="1"/>
          </c:dLbls>
          <c:cat>
            <c:numRef>
              <c:f>Лист1!$G$45:$J$45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Лист1!$G$46:$J$46</c:f>
              <c:numCache>
                <c:formatCode>General</c:formatCode>
                <c:ptCount val="4"/>
                <c:pt idx="0">
                  <c:v>11113.8</c:v>
                </c:pt>
                <c:pt idx="1">
                  <c:v>8383.9</c:v>
                </c:pt>
                <c:pt idx="2">
                  <c:v>8249.5</c:v>
                </c:pt>
              </c:numCache>
            </c:numRef>
          </c:val>
        </c:ser>
        <c:ser>
          <c:idx val="1"/>
          <c:order val="1"/>
          <c:tx>
            <c:strRef>
              <c:f>Лист1!$F$47</c:f>
              <c:strCache>
                <c:ptCount val="1"/>
                <c:pt idx="0">
                  <c:v>безвозмездные доходы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dLbls>
            <c:delete val="1"/>
          </c:dLbls>
          <c:cat>
            <c:numRef>
              <c:f>Лист1!$G$45:$J$45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Лист1!$G$47:$J$47</c:f>
              <c:numCache>
                <c:formatCode>General</c:formatCode>
                <c:ptCount val="4"/>
                <c:pt idx="0">
                  <c:v>3489</c:v>
                </c:pt>
                <c:pt idx="1">
                  <c:v>3586.3</c:v>
                </c:pt>
                <c:pt idx="2">
                  <c:v>3658.9</c:v>
                </c:pt>
              </c:numCache>
            </c:numRef>
          </c:val>
        </c:ser>
        <c:ser>
          <c:idx val="2"/>
          <c:order val="2"/>
          <c:tx>
            <c:strRef>
              <c:f>Лист1!$F$48</c:f>
              <c:strCache>
                <c:ptCount val="1"/>
              </c:strCache>
            </c:strRef>
          </c:tx>
          <c:dLbls>
            <c:showVal val="1"/>
          </c:dLbls>
          <c:cat>
            <c:numRef>
              <c:f>Лист1!$G$45:$J$45</c:f>
              <c:numCache>
                <c:formatCode>General</c:formatCode>
                <c:ptCount val="4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Лист1!$G$48:$J$48</c:f>
              <c:numCache>
                <c:formatCode>General</c:formatCode>
                <c:ptCount val="4"/>
              </c:numCache>
            </c:numRef>
          </c:val>
        </c:ser>
        <c:dLbls>
          <c:showVal val="1"/>
        </c:dLbls>
        <c:overlap val="100"/>
        <c:axId val="217766912"/>
        <c:axId val="218084096"/>
      </c:barChart>
      <c:catAx>
        <c:axId val="217766912"/>
        <c:scaling>
          <c:orientation val="minMax"/>
        </c:scaling>
        <c:axPos val="b"/>
        <c:numFmt formatCode="General" sourceLinked="1"/>
        <c:tickLblPos val="nextTo"/>
        <c:crossAx val="218084096"/>
        <c:crosses val="autoZero"/>
        <c:auto val="1"/>
        <c:lblAlgn val="ctr"/>
        <c:lblOffset val="100"/>
      </c:catAx>
      <c:valAx>
        <c:axId val="218084096"/>
        <c:scaling>
          <c:orientation val="minMax"/>
        </c:scaling>
        <c:axPos val="l"/>
        <c:majorGridlines/>
        <c:numFmt formatCode="General" sourceLinked="1"/>
        <c:tickLblPos val="nextTo"/>
        <c:crossAx val="217766912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100" b="1" dirty="0" smtClean="0">
              <a:solidFill>
                <a:schemeClr val="bg2">
                  <a:lumMod val="10000"/>
                </a:schemeClr>
              </a:solidFill>
            </a:rPr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100" b="1" dirty="0">
            <a:solidFill>
              <a:schemeClr val="bg2">
                <a:lumMod val="10000"/>
              </a:schemeClr>
            </a:solidFill>
          </a:endParaRPr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420BA717-63F2-4ED1-9193-BDF0AD7BC7EB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A8FC0520-4E1C-47C9-9459-5A566E2A3269}" type="parTrans" cxnId="{420E5929-73A4-4A38-8264-96367E09F888}">
      <dgm:prSet/>
      <dgm:spPr/>
      <dgm:t>
        <a:bodyPr/>
        <a:lstStyle/>
        <a:p>
          <a:endParaRPr lang="ru-RU"/>
        </a:p>
      </dgm:t>
    </dgm:pt>
    <dgm:pt modelId="{93B10FAD-F9FB-447F-AB26-67CC3C3A8B52}" type="sibTrans" cxnId="{420E5929-73A4-4A38-8264-96367E09F888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9F96D360-CB55-48DB-9778-BF90DCE1129E}">
      <dgm:prSet phldrT="[Текст]"/>
      <dgm:spPr/>
      <dgm:t>
        <a:bodyPr/>
        <a:lstStyle/>
        <a:p>
          <a:endParaRPr lang="ru-RU" dirty="0"/>
        </a:p>
      </dgm:t>
    </dgm:pt>
    <dgm:pt modelId="{286A4893-ECEC-4EFE-BAC3-3F1C84511E21}" type="sibTrans" cxnId="{ABB8D3AC-32ED-44B8-98D1-601987ACC1D1}">
      <dgm:prSet/>
      <dgm:spPr/>
      <dgm:t>
        <a:bodyPr/>
        <a:lstStyle/>
        <a:p>
          <a:endParaRPr lang="ru-RU"/>
        </a:p>
      </dgm:t>
    </dgm:pt>
    <dgm:pt modelId="{BC4B6763-2F33-4CCB-B9CC-377BBD0F0800}" type="parTrans" cxnId="{ABB8D3AC-32ED-44B8-98D1-601987ACC1D1}">
      <dgm:prSet/>
      <dgm:spPr/>
      <dgm:t>
        <a:bodyPr/>
        <a:lstStyle/>
        <a:p>
          <a:endParaRPr lang="ru-RU"/>
        </a:p>
      </dgm:t>
    </dgm:pt>
    <dgm:pt modelId="{D2A69AB7-A0A6-4501-95CD-2902A3384DE3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B4AB27D7-F679-4C2F-B351-354C992C8F30}" type="sibTrans" cxnId="{BDBC8127-C9A5-4636-AF0A-79E42F53D923}">
      <dgm:prSet/>
      <dgm:spPr/>
      <dgm:t>
        <a:bodyPr/>
        <a:lstStyle/>
        <a:p>
          <a:endParaRPr lang="ru-RU"/>
        </a:p>
      </dgm:t>
    </dgm:pt>
    <dgm:pt modelId="{9DEE7B50-C1CB-48D2-999B-DF1098A88396}" type="parTrans" cxnId="{BDBC8127-C9A5-4636-AF0A-79E42F53D923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211958" custScaleY="194644" custLinFactNeighborX="-1386" custLinFactNeighborY="1151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9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9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9" custLinFactNeighborX="11862" custLinFactNeighborY="-28205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9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9" custRadScaleRad="108857" custRadScaleInc="140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9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9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9" custRadScaleRad="111763" custRadScaleInc="-68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EAB10C-E176-4610-B2C6-BE8F83AD0F9B}" type="pres">
      <dgm:prSet presAssocID="{A8FC0520-4E1C-47C9-9459-5A566E2A3269}" presName="parTrans" presStyleLbl="sibTrans2D1" presStyleIdx="3" presStyleCnt="9"/>
      <dgm:spPr/>
      <dgm:t>
        <a:bodyPr/>
        <a:lstStyle/>
        <a:p>
          <a:endParaRPr lang="ru-RU"/>
        </a:p>
      </dgm:t>
    </dgm:pt>
    <dgm:pt modelId="{47F0322C-5978-482D-A409-1280E22C6D82}" type="pres">
      <dgm:prSet presAssocID="{A8FC0520-4E1C-47C9-9459-5A566E2A3269}" presName="connectorText" presStyleLbl="sibTrans2D1" presStyleIdx="3" presStyleCnt="9"/>
      <dgm:spPr/>
      <dgm:t>
        <a:bodyPr/>
        <a:lstStyle/>
        <a:p>
          <a:endParaRPr lang="ru-RU"/>
        </a:p>
      </dgm:t>
    </dgm:pt>
    <dgm:pt modelId="{FFE63D16-C443-42C8-BB30-4CA61876A647}" type="pres">
      <dgm:prSet presAssocID="{420BA717-63F2-4ED1-9193-BDF0AD7BC7EB}" presName="node" presStyleLbl="node1" presStyleIdx="3" presStyleCnt="9" custRadScaleRad="110151" custRadScaleInc="-43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9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9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5553CB-2478-4421-B002-5FA728364A78}" type="pres">
      <dgm:prSet presAssocID="{9DEE7B50-C1CB-48D2-999B-DF1098A88396}" presName="parTrans" presStyleLbl="sibTrans2D1" presStyleIdx="5" presStyleCnt="9"/>
      <dgm:spPr/>
      <dgm:t>
        <a:bodyPr/>
        <a:lstStyle/>
        <a:p>
          <a:endParaRPr lang="ru-RU"/>
        </a:p>
      </dgm:t>
    </dgm:pt>
    <dgm:pt modelId="{881BA4B6-6173-4BE7-ACB0-127409627ABA}" type="pres">
      <dgm:prSet presAssocID="{9DEE7B50-C1CB-48D2-999B-DF1098A88396}" presName="connectorText" presStyleLbl="sibTrans2D1" presStyleIdx="5" presStyleCnt="9"/>
      <dgm:spPr/>
      <dgm:t>
        <a:bodyPr/>
        <a:lstStyle/>
        <a:p>
          <a:endParaRPr lang="ru-RU"/>
        </a:p>
      </dgm:t>
    </dgm:pt>
    <dgm:pt modelId="{FED909B6-8F19-4D98-AAC2-EBEEF4830C2B}" type="pres">
      <dgm:prSet presAssocID="{D2A69AB7-A0A6-4501-95CD-2902A3384DE3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7EB92-DF16-476D-BB87-6C0D26E26F61}" type="pres">
      <dgm:prSet presAssocID="{BC4B6763-2F33-4CCB-B9CC-377BBD0F0800}" presName="parTrans" presStyleLbl="sibTrans2D1" presStyleIdx="6" presStyleCnt="9"/>
      <dgm:spPr/>
      <dgm:t>
        <a:bodyPr/>
        <a:lstStyle/>
        <a:p>
          <a:endParaRPr lang="ru-RU"/>
        </a:p>
      </dgm:t>
    </dgm:pt>
    <dgm:pt modelId="{E3A5A4EE-729B-477E-AEA8-7FC61FA6B941}" type="pres">
      <dgm:prSet presAssocID="{BC4B6763-2F33-4CCB-B9CC-377BBD0F0800}" presName="connectorText" presStyleLbl="sibTrans2D1" presStyleIdx="6" presStyleCnt="9"/>
      <dgm:spPr/>
      <dgm:t>
        <a:bodyPr/>
        <a:lstStyle/>
        <a:p>
          <a:endParaRPr lang="ru-RU"/>
        </a:p>
      </dgm:t>
    </dgm:pt>
    <dgm:pt modelId="{69EA0517-EDCB-4CEB-899F-D56DCF7B4404}" type="pres">
      <dgm:prSet presAssocID="{9F96D360-CB55-48DB-9778-BF90DCE1129E}" presName="node" presStyleLbl="node1" presStyleIdx="6" presStyleCnt="9" custRadScaleRad="111592" custRadScaleInc="218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7" presStyleCnt="9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7" presStyleCnt="9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7" presStyleCnt="9" custRadScaleRad="104357" custRadScaleInc="-1902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8" presStyleCnt="9" custLinFactNeighborX="-72841" custLinFactNeighborY="-23132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8" presStyleCnt="9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8" presStyleCnt="9" custRadScaleRad="108540" custRadScaleInc="47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7C5ECC-D6AE-46CC-A616-3B064822210F}" type="presOf" srcId="{66E51CD7-05D6-4658-BDAA-92C6F3E19708}" destId="{C47D9E4B-AD47-4E79-B529-9B264E8F4F6B}" srcOrd="1" destOrd="0" presId="urn:microsoft.com/office/officeart/2005/8/layout/radial5"/>
    <dgm:cxn modelId="{ACB00693-E6B2-476D-B320-71FB9BE1BFDF}" type="presOf" srcId="{9F96D360-CB55-48DB-9778-BF90DCE1129E}" destId="{69EA0517-EDCB-4CEB-899F-D56DCF7B4404}" srcOrd="0" destOrd="0" presId="urn:microsoft.com/office/officeart/2005/8/layout/radial5"/>
    <dgm:cxn modelId="{95388709-E76C-4FB4-B3E2-562F4F7B97D2}" type="presOf" srcId="{8D513BD1-7137-4BB2-A1F4-1B02EFB0F34F}" destId="{4731EA70-1FA8-49F5-A6BF-4AE9CB97C303}" srcOrd="0" destOrd="0" presId="urn:microsoft.com/office/officeart/2005/8/layout/radial5"/>
    <dgm:cxn modelId="{017D1BCC-BF7D-4B7F-BE89-38026CE8EE67}" type="presOf" srcId="{BC4B6763-2F33-4CCB-B9CC-377BBD0F0800}" destId="{A0B7EB92-DF16-476D-BB87-6C0D26E26F61}" srcOrd="0" destOrd="0" presId="urn:microsoft.com/office/officeart/2005/8/layout/radial5"/>
    <dgm:cxn modelId="{BDBC8127-C9A5-4636-AF0A-79E42F53D923}" srcId="{6F647F05-65E5-443B-9310-4AF895EEC1B0}" destId="{D2A69AB7-A0A6-4501-95CD-2902A3384DE3}" srcOrd="5" destOrd="0" parTransId="{9DEE7B50-C1CB-48D2-999B-DF1098A88396}" sibTransId="{B4AB27D7-F679-4C2F-B351-354C992C8F30}"/>
    <dgm:cxn modelId="{0A97A070-576E-4A6A-9DDC-4F58B5E0C447}" type="presOf" srcId="{637E412C-91EE-486E-8354-15F2384BE3EA}" destId="{D8B200F5-4D07-49B2-A587-C2FE6CEC49F8}" srcOrd="0" destOrd="0" presId="urn:microsoft.com/office/officeart/2005/8/layout/radial5"/>
    <dgm:cxn modelId="{EF18CA15-FB60-41DE-B00B-FB8C4C901E3C}" type="presOf" srcId="{6B4A9C71-5243-4375-98C7-BA189146832B}" destId="{8B82EA68-B59A-424E-9756-C221A13DB47F}" srcOrd="0" destOrd="0" presId="urn:microsoft.com/office/officeart/2005/8/layout/radial5"/>
    <dgm:cxn modelId="{0C552461-9F82-401B-886A-FDA17F23FFE2}" type="presOf" srcId="{3BA0FA79-0F0A-4F39-8C6F-85BF113366C3}" destId="{E0AC84DD-2093-416F-85DE-E547FE520660}" srcOrd="0" destOrd="0" presId="urn:microsoft.com/office/officeart/2005/8/layout/radial5"/>
    <dgm:cxn modelId="{1F066901-D632-4594-B8F6-7E59EFE4382B}" type="presOf" srcId="{D63A74EC-A1EC-4823-AB28-835C2DE63D58}" destId="{E2EC1D87-F728-458A-8AB1-7A3D78F9D25E}" srcOrd="0" destOrd="0" presId="urn:microsoft.com/office/officeart/2005/8/layout/radial5"/>
    <dgm:cxn modelId="{EBC1C665-FFA1-4F1B-AAA8-156D2B58FC6C}" type="presOf" srcId="{A8FC0520-4E1C-47C9-9459-5A566E2A3269}" destId="{E7EAB10C-E176-4610-B2C6-BE8F83AD0F9B}" srcOrd="0" destOrd="0" presId="urn:microsoft.com/office/officeart/2005/8/layout/radial5"/>
    <dgm:cxn modelId="{420E5929-73A4-4A38-8264-96367E09F888}" srcId="{6F647F05-65E5-443B-9310-4AF895EEC1B0}" destId="{420BA717-63F2-4ED1-9193-BDF0AD7BC7EB}" srcOrd="3" destOrd="0" parTransId="{A8FC0520-4E1C-47C9-9459-5A566E2A3269}" sibTransId="{93B10FAD-F9FB-447F-AB26-67CC3C3A8B52}"/>
    <dgm:cxn modelId="{8C00689F-F253-4E85-9268-66A5D984DF8D}" type="presOf" srcId="{D78F1D4C-A2EF-4C56-940B-FB3F18A7298D}" destId="{EDA34655-9131-4731-957F-5382F53A0660}" srcOrd="0" destOrd="0" presId="urn:microsoft.com/office/officeart/2005/8/layout/radial5"/>
    <dgm:cxn modelId="{744312B5-A22B-4537-95A1-75064EB56E85}" type="presOf" srcId="{6598F354-400C-439C-BDD5-729D663E252E}" destId="{F326903B-AF5C-41D9-A950-9DE60C069BDF}" srcOrd="1" destOrd="0" presId="urn:microsoft.com/office/officeart/2005/8/layout/radial5"/>
    <dgm:cxn modelId="{F5A7A0F4-DF0E-4D3D-A502-FC008E132E7C}" type="presOf" srcId="{082CE592-953F-441B-B0C2-F864433A8493}" destId="{A0E222DD-64BD-4A89-BBB9-2B80D8318D4A}" srcOrd="0" destOrd="0" presId="urn:microsoft.com/office/officeart/2005/8/layout/radial5"/>
    <dgm:cxn modelId="{2A7A513E-A8FD-4670-A544-BFC1EDA287D4}" type="presOf" srcId="{8D513BD1-7137-4BB2-A1F4-1B02EFB0F34F}" destId="{8D15C70B-27DC-4BC4-8B54-1A6B8CC1DBC1}" srcOrd="1" destOrd="0" presId="urn:microsoft.com/office/officeart/2005/8/layout/radial5"/>
    <dgm:cxn modelId="{8F6B4559-0926-4A7E-8BB4-E2A818801AC4}" type="presOf" srcId="{08170AFC-8E89-4179-A96D-636AFFD8C3F3}" destId="{DF27FC25-052B-426A-9E06-117E992234F6}" srcOrd="0" destOrd="0" presId="urn:microsoft.com/office/officeart/2005/8/layout/radial5"/>
    <dgm:cxn modelId="{0370DD97-59E0-4CFD-9E24-621EEE57670C}" type="presOf" srcId="{9DEE7B50-C1CB-48D2-999B-DF1098A88396}" destId="{881BA4B6-6173-4BE7-ACB0-127409627ABA}" srcOrd="1" destOrd="0" presId="urn:microsoft.com/office/officeart/2005/8/layout/radial5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DA7D39A4-C5DD-4815-A365-8D758A3A2614}" type="presOf" srcId="{6598F354-400C-439C-BDD5-729D663E252E}" destId="{FA950D33-9BD9-4D37-A533-789F5554AFB5}" srcOrd="0" destOrd="0" presId="urn:microsoft.com/office/officeart/2005/8/layout/radial5"/>
    <dgm:cxn modelId="{0C7ABF55-FA58-4DA8-9597-E926ED8E6E11}" type="presOf" srcId="{A8FC0520-4E1C-47C9-9459-5A566E2A3269}" destId="{47F0322C-5978-482D-A409-1280E22C6D82}" srcOrd="1" destOrd="0" presId="urn:microsoft.com/office/officeart/2005/8/layout/radial5"/>
    <dgm:cxn modelId="{34187E83-94CD-442B-ABC5-126FD8F6828D}" type="presOf" srcId="{6F647F05-65E5-443B-9310-4AF895EEC1B0}" destId="{ED72E44C-8498-48F8-9652-E5DD6AC5818D}" srcOrd="0" destOrd="0" presId="urn:microsoft.com/office/officeart/2005/8/layout/radial5"/>
    <dgm:cxn modelId="{A0C215B0-ABD8-4A90-9A1F-5DF2BA324174}" type="presOf" srcId="{C021BE46-16AF-4372-B2A0-67875E2C82CF}" destId="{06F93DE9-E67A-4CE1-BC6B-5C458B1137B0}" srcOrd="0" destOrd="0" presId="urn:microsoft.com/office/officeart/2005/8/layout/radial5"/>
    <dgm:cxn modelId="{ABB8D3AC-32ED-44B8-98D1-601987ACC1D1}" srcId="{6F647F05-65E5-443B-9310-4AF895EEC1B0}" destId="{9F96D360-CB55-48DB-9778-BF90DCE1129E}" srcOrd="6" destOrd="0" parTransId="{BC4B6763-2F33-4CCB-B9CC-377BBD0F0800}" sibTransId="{286A4893-ECEC-4EFE-BAC3-3F1C84511E21}"/>
    <dgm:cxn modelId="{78E8C9AF-2989-41E5-B79C-BDC37C9F32B8}" type="presOf" srcId="{082CE592-953F-441B-B0C2-F864433A8493}" destId="{839DF450-14DD-4280-9AEE-DA73938E9B9D}" srcOrd="1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A00878C0-A87A-42B9-83D7-EE8880E34935}" srcId="{6F647F05-65E5-443B-9310-4AF895EEC1B0}" destId="{D78F1D4C-A2EF-4C56-940B-FB3F18A7298D}" srcOrd="7" destOrd="0" parTransId="{08170AFC-8E89-4179-A96D-636AFFD8C3F3}" sibTransId="{3B6B2775-EA0D-4CA6-A4A3-0187E341F68C}"/>
    <dgm:cxn modelId="{4A189105-0239-4451-ACE0-D31E9CBF66B8}" srcId="{6F647F05-65E5-443B-9310-4AF895EEC1B0}" destId="{3BA0FA79-0F0A-4F39-8C6F-85BF113366C3}" srcOrd="8" destOrd="0" parTransId="{66E51CD7-05D6-4658-BDAA-92C6F3E19708}" sibTransId="{3F86135B-3CC7-4CEB-B411-92453A9354E3}"/>
    <dgm:cxn modelId="{ED54F3FE-0653-4B58-89CD-E573EC5C8FB0}" type="presOf" srcId="{AA0A2BD5-A368-4F17-8E9D-23F1FC377812}" destId="{EB1C3899-7B42-47CD-912B-DD035472498D}" srcOrd="0" destOrd="0" presId="urn:microsoft.com/office/officeart/2005/8/layout/radial5"/>
    <dgm:cxn modelId="{F9531D20-EA12-4B1F-AB5F-A2159CBE7C9E}" type="presOf" srcId="{66E51CD7-05D6-4658-BDAA-92C6F3E19708}" destId="{553B84E4-4A31-43DB-B3BF-8E8EF2B79F2D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2F27FDE1-3F18-4BBF-94FF-C2190B68BA68}" type="presOf" srcId="{BC4B6763-2F33-4CCB-B9CC-377BBD0F0800}" destId="{E3A5A4EE-729B-477E-AEA8-7FC61FA6B941}" srcOrd="1" destOrd="0" presId="urn:microsoft.com/office/officeart/2005/8/layout/radial5"/>
    <dgm:cxn modelId="{C20860BF-BBB4-4A24-A407-46F05DDE4C20}" type="presOf" srcId="{D2A69AB7-A0A6-4501-95CD-2902A3384DE3}" destId="{FED909B6-8F19-4D98-AAC2-EBEEF4830C2B}" srcOrd="0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ECDE17D3-B726-418A-939F-196331F0112F}" type="presOf" srcId="{9DEE7B50-C1CB-48D2-999B-DF1098A88396}" destId="{2F5553CB-2478-4421-B002-5FA728364A78}" srcOrd="0" destOrd="0" presId="urn:microsoft.com/office/officeart/2005/8/layout/radial5"/>
    <dgm:cxn modelId="{E2B7BD15-9F16-46FA-A38B-7A4466585AE4}" type="presOf" srcId="{08170AFC-8E89-4179-A96D-636AFFD8C3F3}" destId="{53D78D63-5F88-4163-9535-46A64127BD3A}" srcOrd="1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7E4276B7-C6F7-43FF-81F1-FB381673526E}" type="presOf" srcId="{420BA717-63F2-4ED1-9193-BDF0AD7BC7EB}" destId="{FFE63D16-C443-42C8-BB30-4CA61876A647}" srcOrd="0" destOrd="0" presId="urn:microsoft.com/office/officeart/2005/8/layout/radial5"/>
    <dgm:cxn modelId="{D1543031-69B2-41AD-8169-A36DA1A4305B}" type="presOf" srcId="{C021BE46-16AF-4372-B2A0-67875E2C82CF}" destId="{DA660ED5-C4B7-4208-928A-B8DD66837486}" srcOrd="1" destOrd="0" presId="urn:microsoft.com/office/officeart/2005/8/layout/radial5"/>
    <dgm:cxn modelId="{898A2D91-16DE-40B1-85BA-AE4C6E2C7957}" type="presOf" srcId="{4B1A8440-411B-4A5D-AFC7-3583C59ADD0E}" destId="{73BC26A8-8D0F-45E6-9E3B-37EADD227262}" srcOrd="0" destOrd="0" presId="urn:microsoft.com/office/officeart/2005/8/layout/radial5"/>
    <dgm:cxn modelId="{BAD3E873-735F-4CCC-B16D-E68CF6F455EE}" type="presParOf" srcId="{8B82EA68-B59A-424E-9756-C221A13DB47F}" destId="{ED72E44C-8498-48F8-9652-E5DD6AC5818D}" srcOrd="0" destOrd="0" presId="urn:microsoft.com/office/officeart/2005/8/layout/radial5"/>
    <dgm:cxn modelId="{1BD75E63-F609-444E-B0E7-970EC67F63AF}" type="presParOf" srcId="{8B82EA68-B59A-424E-9756-C221A13DB47F}" destId="{4731EA70-1FA8-49F5-A6BF-4AE9CB97C303}" srcOrd="1" destOrd="0" presId="urn:microsoft.com/office/officeart/2005/8/layout/radial5"/>
    <dgm:cxn modelId="{641826E0-41D9-4EA5-8D84-94E32C482DDF}" type="presParOf" srcId="{4731EA70-1FA8-49F5-A6BF-4AE9CB97C303}" destId="{8D15C70B-27DC-4BC4-8B54-1A6B8CC1DBC1}" srcOrd="0" destOrd="0" presId="urn:microsoft.com/office/officeart/2005/8/layout/radial5"/>
    <dgm:cxn modelId="{C6A2D402-A1D9-4529-B5C2-49DAB2C98FA8}" type="presParOf" srcId="{8B82EA68-B59A-424E-9756-C221A13DB47F}" destId="{E2EC1D87-F728-458A-8AB1-7A3D78F9D25E}" srcOrd="2" destOrd="0" presId="urn:microsoft.com/office/officeart/2005/8/layout/radial5"/>
    <dgm:cxn modelId="{734B02A8-0ACB-4D6B-9CBA-63E4BECEBA43}" type="presParOf" srcId="{8B82EA68-B59A-424E-9756-C221A13DB47F}" destId="{A0E222DD-64BD-4A89-BBB9-2B80D8318D4A}" srcOrd="3" destOrd="0" presId="urn:microsoft.com/office/officeart/2005/8/layout/radial5"/>
    <dgm:cxn modelId="{8919FAAD-E532-4759-A781-58444B79F167}" type="presParOf" srcId="{A0E222DD-64BD-4A89-BBB9-2B80D8318D4A}" destId="{839DF450-14DD-4280-9AEE-DA73938E9B9D}" srcOrd="0" destOrd="0" presId="urn:microsoft.com/office/officeart/2005/8/layout/radial5"/>
    <dgm:cxn modelId="{6E5BEF5E-8A88-4DDE-A4E7-A0DD251CDFF6}" type="presParOf" srcId="{8B82EA68-B59A-424E-9756-C221A13DB47F}" destId="{73BC26A8-8D0F-45E6-9E3B-37EADD227262}" srcOrd="4" destOrd="0" presId="urn:microsoft.com/office/officeart/2005/8/layout/radial5"/>
    <dgm:cxn modelId="{9180E7CE-1F8B-4013-9AAD-5E660F49A69E}" type="presParOf" srcId="{8B82EA68-B59A-424E-9756-C221A13DB47F}" destId="{06F93DE9-E67A-4CE1-BC6B-5C458B1137B0}" srcOrd="5" destOrd="0" presId="urn:microsoft.com/office/officeart/2005/8/layout/radial5"/>
    <dgm:cxn modelId="{539B03E3-3C96-4577-A15A-0294A4E09DFC}" type="presParOf" srcId="{06F93DE9-E67A-4CE1-BC6B-5C458B1137B0}" destId="{DA660ED5-C4B7-4208-928A-B8DD66837486}" srcOrd="0" destOrd="0" presId="urn:microsoft.com/office/officeart/2005/8/layout/radial5"/>
    <dgm:cxn modelId="{E5267E7E-D115-4D6A-90F2-0EABCF809CA0}" type="presParOf" srcId="{8B82EA68-B59A-424E-9756-C221A13DB47F}" destId="{D8B200F5-4D07-49B2-A587-C2FE6CEC49F8}" srcOrd="6" destOrd="0" presId="urn:microsoft.com/office/officeart/2005/8/layout/radial5"/>
    <dgm:cxn modelId="{82778B7A-925F-47BD-9BB0-62CC175669BA}" type="presParOf" srcId="{8B82EA68-B59A-424E-9756-C221A13DB47F}" destId="{E7EAB10C-E176-4610-B2C6-BE8F83AD0F9B}" srcOrd="7" destOrd="0" presId="urn:microsoft.com/office/officeart/2005/8/layout/radial5"/>
    <dgm:cxn modelId="{A5E5FD1D-5D20-457C-A233-16D64D3E40E0}" type="presParOf" srcId="{E7EAB10C-E176-4610-B2C6-BE8F83AD0F9B}" destId="{47F0322C-5978-482D-A409-1280E22C6D82}" srcOrd="0" destOrd="0" presId="urn:microsoft.com/office/officeart/2005/8/layout/radial5"/>
    <dgm:cxn modelId="{39359418-76C2-4661-9094-3F5F4CAD4495}" type="presParOf" srcId="{8B82EA68-B59A-424E-9756-C221A13DB47F}" destId="{FFE63D16-C443-42C8-BB30-4CA61876A647}" srcOrd="8" destOrd="0" presId="urn:microsoft.com/office/officeart/2005/8/layout/radial5"/>
    <dgm:cxn modelId="{785A54DE-126A-4367-B0BF-D932601E3C70}" type="presParOf" srcId="{8B82EA68-B59A-424E-9756-C221A13DB47F}" destId="{FA950D33-9BD9-4D37-A533-789F5554AFB5}" srcOrd="9" destOrd="0" presId="urn:microsoft.com/office/officeart/2005/8/layout/radial5"/>
    <dgm:cxn modelId="{B11B7820-8410-48A0-A228-B788DBE5CDBF}" type="presParOf" srcId="{FA950D33-9BD9-4D37-A533-789F5554AFB5}" destId="{F326903B-AF5C-41D9-A950-9DE60C069BDF}" srcOrd="0" destOrd="0" presId="urn:microsoft.com/office/officeart/2005/8/layout/radial5"/>
    <dgm:cxn modelId="{9408D683-F66F-4ECD-86E4-5BBAB79DBE43}" type="presParOf" srcId="{8B82EA68-B59A-424E-9756-C221A13DB47F}" destId="{EB1C3899-7B42-47CD-912B-DD035472498D}" srcOrd="10" destOrd="0" presId="urn:microsoft.com/office/officeart/2005/8/layout/radial5"/>
    <dgm:cxn modelId="{71829985-CD05-4060-9631-72F287E5C5FF}" type="presParOf" srcId="{8B82EA68-B59A-424E-9756-C221A13DB47F}" destId="{2F5553CB-2478-4421-B002-5FA728364A78}" srcOrd="11" destOrd="0" presId="urn:microsoft.com/office/officeart/2005/8/layout/radial5"/>
    <dgm:cxn modelId="{3BE6EBF0-38AB-41E5-818B-84015C2F7F83}" type="presParOf" srcId="{2F5553CB-2478-4421-B002-5FA728364A78}" destId="{881BA4B6-6173-4BE7-ACB0-127409627ABA}" srcOrd="0" destOrd="0" presId="urn:microsoft.com/office/officeart/2005/8/layout/radial5"/>
    <dgm:cxn modelId="{B91CA33D-A02D-47C8-9C43-583EAE16B593}" type="presParOf" srcId="{8B82EA68-B59A-424E-9756-C221A13DB47F}" destId="{FED909B6-8F19-4D98-AAC2-EBEEF4830C2B}" srcOrd="12" destOrd="0" presId="urn:microsoft.com/office/officeart/2005/8/layout/radial5"/>
    <dgm:cxn modelId="{E999641A-C0DA-4D0F-8BB2-F2F86904A7FB}" type="presParOf" srcId="{8B82EA68-B59A-424E-9756-C221A13DB47F}" destId="{A0B7EB92-DF16-476D-BB87-6C0D26E26F61}" srcOrd="13" destOrd="0" presId="urn:microsoft.com/office/officeart/2005/8/layout/radial5"/>
    <dgm:cxn modelId="{706352DC-64C5-4B19-849B-B463047FDCB2}" type="presParOf" srcId="{A0B7EB92-DF16-476D-BB87-6C0D26E26F61}" destId="{E3A5A4EE-729B-477E-AEA8-7FC61FA6B941}" srcOrd="0" destOrd="0" presId="urn:microsoft.com/office/officeart/2005/8/layout/radial5"/>
    <dgm:cxn modelId="{0A444369-A991-4BBE-82B1-DA625984D2E2}" type="presParOf" srcId="{8B82EA68-B59A-424E-9756-C221A13DB47F}" destId="{69EA0517-EDCB-4CEB-899F-D56DCF7B4404}" srcOrd="14" destOrd="0" presId="urn:microsoft.com/office/officeart/2005/8/layout/radial5"/>
    <dgm:cxn modelId="{2FD73C18-5D39-488C-BCC3-E78FBB397B35}" type="presParOf" srcId="{8B82EA68-B59A-424E-9756-C221A13DB47F}" destId="{DF27FC25-052B-426A-9E06-117E992234F6}" srcOrd="15" destOrd="0" presId="urn:microsoft.com/office/officeart/2005/8/layout/radial5"/>
    <dgm:cxn modelId="{A65515E3-F710-49F8-8302-11E606EA6B4F}" type="presParOf" srcId="{DF27FC25-052B-426A-9E06-117E992234F6}" destId="{53D78D63-5F88-4163-9535-46A64127BD3A}" srcOrd="0" destOrd="0" presId="urn:microsoft.com/office/officeart/2005/8/layout/radial5"/>
    <dgm:cxn modelId="{01E5BBD1-D3BF-44C0-B264-E88B27E4D21E}" type="presParOf" srcId="{8B82EA68-B59A-424E-9756-C221A13DB47F}" destId="{EDA34655-9131-4731-957F-5382F53A0660}" srcOrd="16" destOrd="0" presId="urn:microsoft.com/office/officeart/2005/8/layout/radial5"/>
    <dgm:cxn modelId="{4A596AF6-F899-4C0C-9AC1-32ACDEB272C6}" type="presParOf" srcId="{8B82EA68-B59A-424E-9756-C221A13DB47F}" destId="{553B84E4-4A31-43DB-B3BF-8E8EF2B79F2D}" srcOrd="17" destOrd="0" presId="urn:microsoft.com/office/officeart/2005/8/layout/radial5"/>
    <dgm:cxn modelId="{F3ABFD40-EDF5-4F3E-9D9A-28981AC2C700}" type="presParOf" srcId="{553B84E4-4A31-43DB-B3BF-8E8EF2B79F2D}" destId="{C47D9E4B-AD47-4E79-B529-9B264E8F4F6B}" srcOrd="0" destOrd="0" presId="urn:microsoft.com/office/officeart/2005/8/layout/radial5"/>
    <dgm:cxn modelId="{E7ED2F1B-2C0C-4998-BE70-1DFE14649C0B}" type="presParOf" srcId="{8B82EA68-B59A-424E-9756-C221A13DB47F}" destId="{E0AC84DD-2093-416F-85DE-E547FE520660}" srcOrd="18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3DF14D-5245-4592-A8EF-4D1E28FD8778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7F3CA62-3240-4386-9FE9-4B857EA25710}">
      <dgm:prSet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tint val="50000"/>
                <a:satMod val="300000"/>
                <a:alpha val="52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  <a:ln>
          <a:solidFill>
            <a:srgbClr val="C00000"/>
          </a:solidFill>
        </a:ln>
      </dgm:spPr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sz="2400" b="1" i="0" u="none" strike="noStrike" cap="none" normalizeH="0" baseline="0" dirty="0" smtClean="0">
              <a:ln/>
              <a:effectLst/>
              <a:latin typeface="Arial Narrow" panose="020B0606020202030204" pitchFamily="34" charset="0"/>
            </a:rPr>
            <a:t>Расходы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sz="2400" b="1" i="0" u="none" strike="noStrike" cap="none" normalizeH="0" baseline="0" dirty="0" smtClean="0">
              <a:ln/>
              <a:effectLst/>
              <a:latin typeface="Arial Narrow" panose="020B0606020202030204" pitchFamily="34" charset="0"/>
            </a:rPr>
            <a:t>14602,8 </a:t>
          </a:r>
          <a:r>
            <a:rPr kumimoji="0" lang="ru-RU" sz="2400" b="1" i="0" u="none" strike="noStrike" cap="none" normalizeH="0" baseline="0" dirty="0" smtClean="0">
              <a:ln/>
              <a:effectLst/>
              <a:latin typeface="Arial Narrow" panose="020B0606020202030204" pitchFamily="34" charset="0"/>
            </a:rPr>
            <a:t>тыс.руб.</a:t>
          </a:r>
        </a:p>
      </dgm:t>
    </dgm:pt>
    <dgm:pt modelId="{DDF8F9A2-D452-4DE2-B824-1D85DFC6CC1F}" type="sibTrans" cxnId="{D6E95336-8EB2-4548-A1BB-35E655AFF10F}">
      <dgm:prSet/>
      <dgm:spPr/>
      <dgm:t>
        <a:bodyPr/>
        <a:lstStyle/>
        <a:p>
          <a:endParaRPr lang="ru-RU">
            <a:latin typeface="Arial Narrow" panose="020B0606020202030204" pitchFamily="34" charset="0"/>
          </a:endParaRPr>
        </a:p>
      </dgm:t>
    </dgm:pt>
    <dgm:pt modelId="{2E1C9F86-A6C8-418F-94F0-C58620D6C1DD}" type="parTrans" cxnId="{D6E95336-8EB2-4548-A1BB-35E655AFF10F}">
      <dgm:prSet/>
      <dgm:spPr/>
      <dgm:t>
        <a:bodyPr/>
        <a:lstStyle/>
        <a:p>
          <a:endParaRPr lang="ru-RU">
            <a:latin typeface="Arial Narrow" panose="020B0606020202030204" pitchFamily="34" charset="0"/>
          </a:endParaRPr>
        </a:p>
      </dgm:t>
    </dgm:pt>
    <dgm:pt modelId="{814D4CAD-5CF5-42B1-A738-D74DFEA5FFB4}">
      <dgm:prSet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tint val="50000"/>
                <a:satMod val="300000"/>
                <a:alpha val="5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  <a:ln w="19050">
          <a:solidFill>
            <a:srgbClr val="C00000"/>
          </a:solidFill>
        </a:ln>
      </dgm:spPr>
      <dgm:t>
        <a:bodyPr/>
        <a:lstStyle/>
        <a:p>
          <a:pPr marR="0" rtl="0" eaLnBrk="1" fontAlgn="base" latinLnBrk="0" hangingPunct="1">
            <a:buClrTx/>
            <a:buSzTx/>
            <a:buFontTx/>
            <a:tabLst/>
          </a:pPr>
          <a:endParaRPr kumimoji="0" lang="ru-RU" sz="1500" b="1" i="0" u="none" strike="noStrike" cap="none" normalizeH="0" baseline="0" dirty="0" smtClean="0">
            <a:ln/>
            <a:effectLst/>
            <a:latin typeface="Arial Narrow" panose="020B0606020202030204" pitchFamily="34" charset="0"/>
          </a:endParaRP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sz="2400" b="1" i="0" u="none" strike="noStrike" cap="none" normalizeH="0" baseline="0" dirty="0" smtClean="0">
              <a:ln/>
              <a:effectLst/>
              <a:latin typeface="Arial Narrow" panose="020B0606020202030204" pitchFamily="34" charset="0"/>
            </a:rPr>
            <a:t>Доходы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sz="2400" b="1" i="0" u="none" strike="noStrike" cap="none" normalizeH="0" baseline="0" dirty="0" smtClean="0">
              <a:ln/>
              <a:effectLst/>
              <a:latin typeface="Arial Narrow" panose="020B0606020202030204" pitchFamily="34" charset="0"/>
            </a:rPr>
            <a:t>14602,8 </a:t>
          </a:r>
          <a:r>
            <a:rPr kumimoji="0" lang="ru-RU" sz="2400" b="1" i="0" u="none" strike="noStrike" cap="none" normalizeH="0" baseline="0" dirty="0" smtClean="0">
              <a:ln/>
              <a:effectLst/>
              <a:latin typeface="Arial Narrow" panose="020B0606020202030204" pitchFamily="34" charset="0"/>
            </a:rPr>
            <a:t>тыс.руб.</a:t>
          </a:r>
        </a:p>
        <a:p>
          <a:pPr marR="0" rtl="0" eaLnBrk="1" fontAlgn="base" latinLnBrk="0" hangingPunct="1">
            <a:buClrTx/>
            <a:buSzTx/>
            <a:buFontTx/>
            <a:tabLst/>
          </a:pPr>
          <a:r>
            <a:rPr kumimoji="0" lang="ru-RU" sz="1500" b="1" i="0" u="none" strike="noStrike" cap="none" normalizeH="0" baseline="0" dirty="0" smtClean="0">
              <a:ln/>
              <a:effectLst/>
              <a:latin typeface="Arial Narrow" panose="020B0606020202030204" pitchFamily="34" charset="0"/>
            </a:rPr>
            <a:t> </a:t>
          </a:r>
          <a:endParaRPr kumimoji="0" lang="ru-RU" sz="1500" b="1" i="1" u="none" strike="noStrike" cap="none" normalizeH="0" baseline="0" dirty="0" smtClean="0">
            <a:ln/>
            <a:effectLst/>
            <a:latin typeface="Arial Narrow" panose="020B0606020202030204" pitchFamily="34" charset="0"/>
          </a:endParaRPr>
        </a:p>
      </dgm:t>
    </dgm:pt>
    <dgm:pt modelId="{0FA2209E-531C-4D7A-9C76-754A151A5DE0}" type="sibTrans" cxnId="{CB53AA18-EF33-46E0-B74E-FD7577DE606A}">
      <dgm:prSet/>
      <dgm:spPr/>
      <dgm:t>
        <a:bodyPr/>
        <a:lstStyle/>
        <a:p>
          <a:endParaRPr lang="ru-RU">
            <a:latin typeface="Arial Narrow" panose="020B0606020202030204" pitchFamily="34" charset="0"/>
          </a:endParaRPr>
        </a:p>
      </dgm:t>
    </dgm:pt>
    <dgm:pt modelId="{369588E7-4B72-4BF9-8E63-538B3264C535}" type="parTrans" cxnId="{CB53AA18-EF33-46E0-B74E-FD7577DE606A}">
      <dgm:prSet/>
      <dgm:spPr/>
      <dgm:t>
        <a:bodyPr/>
        <a:lstStyle/>
        <a:p>
          <a:endParaRPr lang="ru-RU">
            <a:latin typeface="Arial Narrow" panose="020B0606020202030204" pitchFamily="34" charset="0"/>
          </a:endParaRPr>
        </a:p>
      </dgm:t>
    </dgm:pt>
    <dgm:pt modelId="{A4EFF082-E379-4340-BDC0-C0275355A235}" type="pres">
      <dgm:prSet presAssocID="{FB3DF14D-5245-4592-A8EF-4D1E28FD87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2B801B7-2AF2-498C-8CCD-32CF3F482356}" type="pres">
      <dgm:prSet presAssocID="{814D4CAD-5CF5-42B1-A738-D74DFEA5FFB4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8AFE020-9282-4C1E-8C8E-1FA5E11016EE}" type="pres">
      <dgm:prSet presAssocID="{814D4CAD-5CF5-42B1-A738-D74DFEA5FFB4}" presName="rootComposite1" presStyleCnt="0"/>
      <dgm:spPr/>
      <dgm:t>
        <a:bodyPr/>
        <a:lstStyle/>
        <a:p>
          <a:endParaRPr lang="ru-RU"/>
        </a:p>
      </dgm:t>
    </dgm:pt>
    <dgm:pt modelId="{F3BF6CAD-12EC-45BA-B25E-DEA28EBDEA7A}" type="pres">
      <dgm:prSet presAssocID="{814D4CAD-5CF5-42B1-A738-D74DFEA5FFB4}" presName="rootText1" presStyleLbl="node0" presStyleIdx="0" presStyleCnt="2" custScaleX="700688" custScaleY="1134247" custLinFactX="62411" custLinFactY="-200000" custLinFactNeighborX="100000" custLinFactNeighborY="-235394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E79C9C7-A4D0-47C2-AE50-367BAF0D053F}" type="pres">
      <dgm:prSet presAssocID="{814D4CAD-5CF5-42B1-A738-D74DFEA5FFB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037A5B5-700E-409B-9966-687C7D60823C}" type="pres">
      <dgm:prSet presAssocID="{814D4CAD-5CF5-42B1-A738-D74DFEA5FFB4}" presName="hierChild2" presStyleCnt="0"/>
      <dgm:spPr/>
      <dgm:t>
        <a:bodyPr/>
        <a:lstStyle/>
        <a:p>
          <a:endParaRPr lang="ru-RU"/>
        </a:p>
      </dgm:t>
    </dgm:pt>
    <dgm:pt modelId="{5875A817-D721-4C08-B9AF-A2DB43FF7128}" type="pres">
      <dgm:prSet presAssocID="{814D4CAD-5CF5-42B1-A738-D74DFEA5FFB4}" presName="hierChild3" presStyleCnt="0"/>
      <dgm:spPr/>
      <dgm:t>
        <a:bodyPr/>
        <a:lstStyle/>
        <a:p>
          <a:endParaRPr lang="ru-RU"/>
        </a:p>
      </dgm:t>
    </dgm:pt>
    <dgm:pt modelId="{748E5DD2-337E-44E3-9C33-36949CFCEC3A}" type="pres">
      <dgm:prSet presAssocID="{D7F3CA62-3240-4386-9FE9-4B857EA25710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F5359DC-CE19-4313-A273-A9F71B41186B}" type="pres">
      <dgm:prSet presAssocID="{D7F3CA62-3240-4386-9FE9-4B857EA25710}" presName="rootComposite1" presStyleCnt="0"/>
      <dgm:spPr/>
      <dgm:t>
        <a:bodyPr/>
        <a:lstStyle/>
        <a:p>
          <a:endParaRPr lang="ru-RU"/>
        </a:p>
      </dgm:t>
    </dgm:pt>
    <dgm:pt modelId="{B3E35377-3712-4A1B-A884-B60A584EA619}" type="pres">
      <dgm:prSet presAssocID="{D7F3CA62-3240-4386-9FE9-4B857EA25710}" presName="rootText1" presStyleLbl="node0" presStyleIdx="1" presStyleCnt="2" custScaleX="724118" custScaleY="1193962" custLinFactX="-270991" custLinFactY="500000" custLinFactNeighborX="-300000" custLinFactNeighborY="53906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B62BBAB-7AA4-4246-8804-8C6CCC8DDB58}" type="pres">
      <dgm:prSet presAssocID="{D7F3CA62-3240-4386-9FE9-4B857EA2571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240C4D5-1951-4407-941B-2C97F6898EFF}" type="pres">
      <dgm:prSet presAssocID="{D7F3CA62-3240-4386-9FE9-4B857EA25710}" presName="hierChild2" presStyleCnt="0"/>
      <dgm:spPr/>
      <dgm:t>
        <a:bodyPr/>
        <a:lstStyle/>
        <a:p>
          <a:endParaRPr lang="ru-RU"/>
        </a:p>
      </dgm:t>
    </dgm:pt>
    <dgm:pt modelId="{4D93DF5E-526B-4717-9183-93B2050740B6}" type="pres">
      <dgm:prSet presAssocID="{D7F3CA62-3240-4386-9FE9-4B857EA25710}" presName="hierChild3" presStyleCnt="0"/>
      <dgm:spPr/>
      <dgm:t>
        <a:bodyPr/>
        <a:lstStyle/>
        <a:p>
          <a:endParaRPr lang="ru-RU"/>
        </a:p>
      </dgm:t>
    </dgm:pt>
  </dgm:ptLst>
  <dgm:cxnLst>
    <dgm:cxn modelId="{CB53AA18-EF33-46E0-B74E-FD7577DE606A}" srcId="{FB3DF14D-5245-4592-A8EF-4D1E28FD8778}" destId="{814D4CAD-5CF5-42B1-A738-D74DFEA5FFB4}" srcOrd="0" destOrd="0" parTransId="{369588E7-4B72-4BF9-8E63-538B3264C535}" sibTransId="{0FA2209E-531C-4D7A-9C76-754A151A5DE0}"/>
    <dgm:cxn modelId="{9211279F-B846-444E-A09B-BC9C9EB9A269}" type="presOf" srcId="{814D4CAD-5CF5-42B1-A738-D74DFEA5FFB4}" destId="{8E79C9C7-A4D0-47C2-AE50-367BAF0D053F}" srcOrd="1" destOrd="0" presId="urn:microsoft.com/office/officeart/2005/8/layout/orgChart1"/>
    <dgm:cxn modelId="{B4306FDD-5E94-481B-B661-424AD7D98F85}" type="presOf" srcId="{D7F3CA62-3240-4386-9FE9-4B857EA25710}" destId="{B3E35377-3712-4A1B-A884-B60A584EA619}" srcOrd="0" destOrd="0" presId="urn:microsoft.com/office/officeart/2005/8/layout/orgChart1"/>
    <dgm:cxn modelId="{4EF6969E-0665-40F5-9CB7-3C2112FBE3A6}" type="presOf" srcId="{814D4CAD-5CF5-42B1-A738-D74DFEA5FFB4}" destId="{F3BF6CAD-12EC-45BA-B25E-DEA28EBDEA7A}" srcOrd="0" destOrd="0" presId="urn:microsoft.com/office/officeart/2005/8/layout/orgChart1"/>
    <dgm:cxn modelId="{D6E95336-8EB2-4548-A1BB-35E655AFF10F}" srcId="{FB3DF14D-5245-4592-A8EF-4D1E28FD8778}" destId="{D7F3CA62-3240-4386-9FE9-4B857EA25710}" srcOrd="1" destOrd="0" parTransId="{2E1C9F86-A6C8-418F-94F0-C58620D6C1DD}" sibTransId="{DDF8F9A2-D452-4DE2-B824-1D85DFC6CC1F}"/>
    <dgm:cxn modelId="{A2BECB41-391D-4ADD-8DF9-E9C764F646C2}" type="presOf" srcId="{FB3DF14D-5245-4592-A8EF-4D1E28FD8778}" destId="{A4EFF082-E379-4340-BDC0-C0275355A235}" srcOrd="0" destOrd="0" presId="urn:microsoft.com/office/officeart/2005/8/layout/orgChart1"/>
    <dgm:cxn modelId="{A6772201-7AE0-4BBD-B30D-477851FF1F4A}" type="presOf" srcId="{D7F3CA62-3240-4386-9FE9-4B857EA25710}" destId="{DB62BBAB-7AA4-4246-8804-8C6CCC8DDB58}" srcOrd="1" destOrd="0" presId="urn:microsoft.com/office/officeart/2005/8/layout/orgChart1"/>
    <dgm:cxn modelId="{EB7C9DFC-4CE6-4181-8194-CE85F32E6EA3}" type="presParOf" srcId="{A4EFF082-E379-4340-BDC0-C0275355A235}" destId="{F2B801B7-2AF2-498C-8CCD-32CF3F482356}" srcOrd="0" destOrd="0" presId="urn:microsoft.com/office/officeart/2005/8/layout/orgChart1"/>
    <dgm:cxn modelId="{D28DBFF2-7A33-4098-833D-3880A18A8B7D}" type="presParOf" srcId="{F2B801B7-2AF2-498C-8CCD-32CF3F482356}" destId="{A8AFE020-9282-4C1E-8C8E-1FA5E11016EE}" srcOrd="0" destOrd="0" presId="urn:microsoft.com/office/officeart/2005/8/layout/orgChart1"/>
    <dgm:cxn modelId="{D43F8CF4-ED25-4B29-8F97-432E6D50C5B6}" type="presParOf" srcId="{A8AFE020-9282-4C1E-8C8E-1FA5E11016EE}" destId="{F3BF6CAD-12EC-45BA-B25E-DEA28EBDEA7A}" srcOrd="0" destOrd="0" presId="urn:microsoft.com/office/officeart/2005/8/layout/orgChart1"/>
    <dgm:cxn modelId="{A4F23E27-98D7-4E5F-BDF9-1EDE40A25723}" type="presParOf" srcId="{A8AFE020-9282-4C1E-8C8E-1FA5E11016EE}" destId="{8E79C9C7-A4D0-47C2-AE50-367BAF0D053F}" srcOrd="1" destOrd="0" presId="urn:microsoft.com/office/officeart/2005/8/layout/orgChart1"/>
    <dgm:cxn modelId="{5F57A580-1476-4EEE-AF5C-29A18AB7755C}" type="presParOf" srcId="{F2B801B7-2AF2-498C-8CCD-32CF3F482356}" destId="{0037A5B5-700E-409B-9966-687C7D60823C}" srcOrd="1" destOrd="0" presId="urn:microsoft.com/office/officeart/2005/8/layout/orgChart1"/>
    <dgm:cxn modelId="{7E1BE861-F313-4074-95A0-912755F0D767}" type="presParOf" srcId="{F2B801B7-2AF2-498C-8CCD-32CF3F482356}" destId="{5875A817-D721-4C08-B9AF-A2DB43FF7128}" srcOrd="2" destOrd="0" presId="urn:microsoft.com/office/officeart/2005/8/layout/orgChart1"/>
    <dgm:cxn modelId="{CBE3DA09-B00A-4975-964F-4B604E4D7AF3}" type="presParOf" srcId="{A4EFF082-E379-4340-BDC0-C0275355A235}" destId="{748E5DD2-337E-44E3-9C33-36949CFCEC3A}" srcOrd="1" destOrd="0" presId="urn:microsoft.com/office/officeart/2005/8/layout/orgChart1"/>
    <dgm:cxn modelId="{370C7D08-23D4-4FA5-800D-A4D47888C992}" type="presParOf" srcId="{748E5DD2-337E-44E3-9C33-36949CFCEC3A}" destId="{7F5359DC-CE19-4313-A273-A9F71B41186B}" srcOrd="0" destOrd="0" presId="urn:microsoft.com/office/officeart/2005/8/layout/orgChart1"/>
    <dgm:cxn modelId="{CC3E78D6-CBF3-46BF-B0A5-4E7FE856F0F1}" type="presParOf" srcId="{7F5359DC-CE19-4313-A273-A9F71B41186B}" destId="{B3E35377-3712-4A1B-A884-B60A584EA619}" srcOrd="0" destOrd="0" presId="urn:microsoft.com/office/officeart/2005/8/layout/orgChart1"/>
    <dgm:cxn modelId="{0375E8BB-9033-4DE5-9650-DB60A08D4C6E}" type="presParOf" srcId="{7F5359DC-CE19-4313-A273-A9F71B41186B}" destId="{DB62BBAB-7AA4-4246-8804-8C6CCC8DDB58}" srcOrd="1" destOrd="0" presId="urn:microsoft.com/office/officeart/2005/8/layout/orgChart1"/>
    <dgm:cxn modelId="{AF1D08BA-9242-44F0-919E-9E799DF8473C}" type="presParOf" srcId="{748E5DD2-337E-44E3-9C33-36949CFCEC3A}" destId="{F240C4D5-1951-4407-941B-2C97F6898EFF}" srcOrd="1" destOrd="0" presId="urn:microsoft.com/office/officeart/2005/8/layout/orgChart1"/>
    <dgm:cxn modelId="{64266190-9C61-4931-878A-33772400C2C9}" type="presParOf" srcId="{748E5DD2-337E-44E3-9C33-36949CFCEC3A}" destId="{4D93DF5E-526B-4717-9183-93B2050740B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229654" y="1040624"/>
          <a:ext cx="2236636" cy="205393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 smtClean="0">
              <a:solidFill>
                <a:schemeClr val="bg2">
                  <a:lumMod val="10000"/>
                </a:schemeClr>
              </a:solidFill>
            </a:rPr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1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3557202" y="1341416"/>
        <a:ext cx="1581540" cy="1452351"/>
      </dsp:txXfrm>
    </dsp:sp>
    <dsp:sp modelId="{4731EA70-1FA8-49F5-A6BF-4AE9CB97C303}">
      <dsp:nvSpPr>
        <dsp:cNvPr id="0" name=""/>
        <dsp:cNvSpPr/>
      </dsp:nvSpPr>
      <dsp:spPr>
        <a:xfrm rot="16293127">
          <a:off x="4326850" y="767345"/>
          <a:ext cx="102987" cy="358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4341880" y="854542"/>
        <a:ext cx="72091" cy="215267"/>
      </dsp:txXfrm>
    </dsp:sp>
    <dsp:sp modelId="{E2EC1D87-F728-458A-8AB1-7A3D78F9D25E}">
      <dsp:nvSpPr>
        <dsp:cNvPr id="0" name=""/>
        <dsp:cNvSpPr/>
      </dsp:nvSpPr>
      <dsp:spPr>
        <a:xfrm>
          <a:off x="3970396" y="2671"/>
          <a:ext cx="844181" cy="84418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4094023" y="126298"/>
        <a:ext cx="596927" cy="596927"/>
      </dsp:txXfrm>
    </dsp:sp>
    <dsp:sp modelId="{A0E222DD-64BD-4A89-BBB9-2B80D8318D4A}">
      <dsp:nvSpPr>
        <dsp:cNvPr id="0" name=""/>
        <dsp:cNvSpPr/>
      </dsp:nvSpPr>
      <dsp:spPr>
        <a:xfrm rot="18783295">
          <a:off x="5117030" y="895357"/>
          <a:ext cx="167868" cy="358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5125020" y="985511"/>
        <a:ext cx="117508" cy="215267"/>
      </dsp:txXfrm>
    </dsp:sp>
    <dsp:sp modelId="{73BC26A8-8D0F-45E6-9E3B-37EADD227262}">
      <dsp:nvSpPr>
        <dsp:cNvPr id="0" name=""/>
        <dsp:cNvSpPr/>
      </dsp:nvSpPr>
      <dsp:spPr>
        <a:xfrm>
          <a:off x="5158482" y="326237"/>
          <a:ext cx="844181" cy="84418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5282109" y="449864"/>
        <a:ext cx="596927" cy="596927"/>
      </dsp:txXfrm>
    </dsp:sp>
    <dsp:sp modelId="{06F93DE9-E67A-4CE1-BC6B-5C458B1137B0}">
      <dsp:nvSpPr>
        <dsp:cNvPr id="0" name=""/>
        <dsp:cNvSpPr/>
      </dsp:nvSpPr>
      <dsp:spPr>
        <a:xfrm rot="20867067">
          <a:off x="5501270" y="1620732"/>
          <a:ext cx="164354" cy="358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5501828" y="1697703"/>
        <a:ext cx="115048" cy="215267"/>
      </dsp:txXfrm>
    </dsp:sp>
    <dsp:sp modelId="{D8B200F5-4D07-49B2-A587-C2FE6CEC49F8}">
      <dsp:nvSpPr>
        <dsp:cNvPr id="0" name=""/>
        <dsp:cNvSpPr/>
      </dsp:nvSpPr>
      <dsp:spPr>
        <a:xfrm>
          <a:off x="5729978" y="1254928"/>
          <a:ext cx="844181" cy="84418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5853605" y="1378555"/>
        <a:ext cx="596927" cy="596927"/>
      </dsp:txXfrm>
    </dsp:sp>
    <dsp:sp modelId="{E7EAB10C-E176-4610-B2C6-BE8F83AD0F9B}">
      <dsp:nvSpPr>
        <dsp:cNvPr id="0" name=""/>
        <dsp:cNvSpPr/>
      </dsp:nvSpPr>
      <dsp:spPr>
        <a:xfrm rot="1643675">
          <a:off x="5366880" y="2453523"/>
          <a:ext cx="143917" cy="358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5369301" y="2515345"/>
        <a:ext cx="100742" cy="215267"/>
      </dsp:txXfrm>
    </dsp:sp>
    <dsp:sp modelId="{FFE63D16-C443-42C8-BB30-4CA61876A647}">
      <dsp:nvSpPr>
        <dsp:cNvPr id="0" name=""/>
        <dsp:cNvSpPr/>
      </dsp:nvSpPr>
      <dsp:spPr>
        <a:xfrm>
          <a:off x="5515668" y="2469377"/>
          <a:ext cx="844181" cy="84418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5639295" y="2593004"/>
        <a:ext cx="596927" cy="596927"/>
      </dsp:txXfrm>
    </dsp:sp>
    <dsp:sp modelId="{FA950D33-9BD9-4D37-A533-789F5554AFB5}">
      <dsp:nvSpPr>
        <dsp:cNvPr id="0" name=""/>
        <dsp:cNvSpPr/>
      </dsp:nvSpPr>
      <dsp:spPr>
        <a:xfrm rot="4081998">
          <a:off x="4725814" y="2908254"/>
          <a:ext cx="67192" cy="358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4732123" y="2970662"/>
        <a:ext cx="47034" cy="215267"/>
      </dsp:txXfrm>
    </dsp:sp>
    <dsp:sp modelId="{EB1C3899-7B42-47CD-912B-DD035472498D}">
      <dsp:nvSpPr>
        <dsp:cNvPr id="0" name=""/>
        <dsp:cNvSpPr/>
      </dsp:nvSpPr>
      <dsp:spPr>
        <a:xfrm>
          <a:off x="4519634" y="3117551"/>
          <a:ext cx="844181" cy="844181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6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4643261" y="3241178"/>
        <a:ext cx="596927" cy="596927"/>
      </dsp:txXfrm>
    </dsp:sp>
    <dsp:sp modelId="{2F5553CB-2478-4421-B002-5FA728364A78}">
      <dsp:nvSpPr>
        <dsp:cNvPr id="0" name=""/>
        <dsp:cNvSpPr/>
      </dsp:nvSpPr>
      <dsp:spPr>
        <a:xfrm rot="6535520">
          <a:off x="3970495" y="2912972"/>
          <a:ext cx="52229" cy="358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3980871" y="2977316"/>
        <a:ext cx="36560" cy="215267"/>
      </dsp:txXfrm>
    </dsp:sp>
    <dsp:sp modelId="{FED909B6-8F19-4D98-AAC2-EBEEF4830C2B}">
      <dsp:nvSpPr>
        <dsp:cNvPr id="0" name=""/>
        <dsp:cNvSpPr/>
      </dsp:nvSpPr>
      <dsp:spPr>
        <a:xfrm>
          <a:off x="3421159" y="3117551"/>
          <a:ext cx="844181" cy="844181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2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3544786" y="3241178"/>
        <a:ext cx="596927" cy="596927"/>
      </dsp:txXfrm>
    </dsp:sp>
    <dsp:sp modelId="{A0B7EB92-DF16-476D-BB87-6C0D26E26F61}">
      <dsp:nvSpPr>
        <dsp:cNvPr id="0" name=""/>
        <dsp:cNvSpPr/>
      </dsp:nvSpPr>
      <dsp:spPr>
        <a:xfrm rot="11714111">
          <a:off x="3111009" y="1567540"/>
          <a:ext cx="119170" cy="358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3146132" y="1643992"/>
        <a:ext cx="83419" cy="215267"/>
      </dsp:txXfrm>
    </dsp:sp>
    <dsp:sp modelId="{69EA0517-EDCB-4CEB-899F-D56DCF7B4404}">
      <dsp:nvSpPr>
        <dsp:cNvPr id="0" name=""/>
        <dsp:cNvSpPr/>
      </dsp:nvSpPr>
      <dsp:spPr>
        <a:xfrm>
          <a:off x="2229520" y="1183490"/>
          <a:ext cx="844181" cy="844181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3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2353147" y="1307117"/>
        <a:ext cx="596927" cy="596927"/>
      </dsp:txXfrm>
    </dsp:sp>
    <dsp:sp modelId="{DF27FC25-052B-426A-9E06-117E992234F6}">
      <dsp:nvSpPr>
        <dsp:cNvPr id="0" name=""/>
        <dsp:cNvSpPr/>
      </dsp:nvSpPr>
      <dsp:spPr>
        <a:xfrm rot="9141551">
          <a:off x="3306703" y="2419562"/>
          <a:ext cx="53268" cy="358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3321771" y="2487610"/>
        <a:ext cx="37288" cy="215267"/>
      </dsp:txXfrm>
    </dsp:sp>
    <dsp:sp modelId="{EDA34655-9131-4731-957F-5382F53A0660}">
      <dsp:nvSpPr>
        <dsp:cNvPr id="0" name=""/>
        <dsp:cNvSpPr/>
      </dsp:nvSpPr>
      <dsp:spPr>
        <a:xfrm>
          <a:off x="2491474" y="2396693"/>
          <a:ext cx="844181" cy="844181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4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2615101" y="2520320"/>
        <a:ext cx="596927" cy="596927"/>
      </dsp:txXfrm>
    </dsp:sp>
    <dsp:sp modelId="{553B84E4-4A31-43DB-B3BF-8E8EF2B79F2D}">
      <dsp:nvSpPr>
        <dsp:cNvPr id="0" name=""/>
        <dsp:cNvSpPr/>
      </dsp:nvSpPr>
      <dsp:spPr>
        <a:xfrm rot="13971426">
          <a:off x="3459315" y="859725"/>
          <a:ext cx="140407" cy="3587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3493093" y="948268"/>
        <a:ext cx="98285" cy="215267"/>
      </dsp:txXfrm>
    </dsp:sp>
    <dsp:sp modelId="{E0AC84DD-2093-416F-85DE-E547FE520660}">
      <dsp:nvSpPr>
        <dsp:cNvPr id="0" name=""/>
        <dsp:cNvSpPr/>
      </dsp:nvSpPr>
      <dsp:spPr>
        <a:xfrm>
          <a:off x="2872463" y="254797"/>
          <a:ext cx="844181" cy="844181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5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2996090" y="378424"/>
        <a:ext cx="596927" cy="5969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BF6CAD-12EC-45BA-B25E-DEA28EBDEA7A}">
      <dsp:nvSpPr>
        <dsp:cNvPr id="0" name=""/>
        <dsp:cNvSpPr/>
      </dsp:nvSpPr>
      <dsp:spPr>
        <a:xfrm>
          <a:off x="376885" y="814245"/>
          <a:ext cx="1621476" cy="131239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tint val="50000"/>
                <a:satMod val="300000"/>
                <a:alpha val="5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19050">
          <a:solidFill>
            <a:srgbClr val="C00000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R="0" lvl="0" algn="ctr" defTabSz="6667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endParaRPr kumimoji="0" lang="ru-RU" sz="1500" b="1" i="0" u="none" strike="noStrike" kern="1200" cap="none" normalizeH="0" baseline="0" dirty="0" smtClean="0">
            <a:ln/>
            <a:effectLst/>
            <a:latin typeface="Arial Narrow" panose="020B0606020202030204" pitchFamily="34" charset="0"/>
          </a:endParaRPr>
        </a:p>
        <a:p>
          <a:pPr marR="0" lvl="0" algn="ctr" defTabSz="6667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2400" b="1" i="0" u="none" strike="noStrike" kern="1200" cap="none" normalizeH="0" baseline="0" dirty="0" smtClean="0">
              <a:ln/>
              <a:effectLst/>
              <a:latin typeface="Arial Narrow" panose="020B0606020202030204" pitchFamily="34" charset="0"/>
            </a:rPr>
            <a:t>Доходы</a:t>
          </a:r>
        </a:p>
        <a:p>
          <a:pPr marR="0" lvl="0" algn="ctr" defTabSz="6667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2400" b="1" i="0" u="none" strike="noStrike" kern="1200" cap="none" normalizeH="0" baseline="0" dirty="0" smtClean="0">
              <a:ln/>
              <a:effectLst/>
              <a:latin typeface="Arial Narrow" panose="020B0606020202030204" pitchFamily="34" charset="0"/>
            </a:rPr>
            <a:t>12480,42 </a:t>
          </a:r>
          <a:r>
            <a:rPr kumimoji="0" lang="ru-RU" sz="2400" b="1" i="0" u="none" strike="noStrike" kern="1200" cap="none" normalizeH="0" baseline="0" dirty="0" err="1" smtClean="0">
              <a:ln/>
              <a:effectLst/>
              <a:latin typeface="Arial Narrow" panose="020B0606020202030204" pitchFamily="34" charset="0"/>
            </a:rPr>
            <a:t>тыс.руб</a:t>
          </a:r>
          <a:r>
            <a:rPr kumimoji="0" lang="ru-RU" sz="2400" b="1" i="0" u="none" strike="noStrike" kern="1200" cap="none" normalizeH="0" baseline="0" dirty="0" smtClean="0">
              <a:ln/>
              <a:effectLst/>
              <a:latin typeface="Arial Narrow" panose="020B0606020202030204" pitchFamily="34" charset="0"/>
            </a:rPr>
            <a:t>.</a:t>
          </a:r>
        </a:p>
        <a:p>
          <a:pPr marR="0" lvl="0" algn="ctr" defTabSz="66675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1500" b="1" i="0" u="none" strike="noStrike" kern="1200" cap="none" normalizeH="0" baseline="0" dirty="0" smtClean="0">
              <a:ln/>
              <a:effectLst/>
              <a:latin typeface="Arial Narrow" panose="020B0606020202030204" pitchFamily="34" charset="0"/>
            </a:rPr>
            <a:t> </a:t>
          </a:r>
          <a:endParaRPr kumimoji="0" lang="ru-RU" sz="1500" b="1" i="1" u="none" strike="noStrike" kern="1200" cap="none" normalizeH="0" baseline="0" dirty="0" smtClean="0">
            <a:ln/>
            <a:effectLst/>
            <a:latin typeface="Arial Narrow" panose="020B0606020202030204" pitchFamily="34" charset="0"/>
          </a:endParaRPr>
        </a:p>
      </dsp:txBody>
      <dsp:txXfrm>
        <a:off x="440951" y="878311"/>
        <a:ext cx="1493344" cy="1184260"/>
      </dsp:txXfrm>
    </dsp:sp>
    <dsp:sp modelId="{B3E35377-3712-4A1B-A884-B60A584EA619}">
      <dsp:nvSpPr>
        <dsp:cNvPr id="0" name=""/>
        <dsp:cNvSpPr/>
      </dsp:nvSpPr>
      <dsp:spPr>
        <a:xfrm>
          <a:off x="349778" y="2520280"/>
          <a:ext cx="1675696" cy="138148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tint val="50000"/>
                <a:satMod val="300000"/>
                <a:alpha val="52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solidFill>
            <a:srgbClr val="C00000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R="0" lvl="0" algn="ctr" defTabSz="10668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2400" b="1" i="0" u="none" strike="noStrike" kern="1200" cap="none" normalizeH="0" baseline="0" dirty="0" smtClean="0">
              <a:ln/>
              <a:effectLst/>
              <a:latin typeface="Arial Narrow" panose="020B0606020202030204" pitchFamily="34" charset="0"/>
            </a:rPr>
            <a:t>Расходы</a:t>
          </a:r>
        </a:p>
        <a:p>
          <a:pPr marR="0" lvl="0" algn="ctr" defTabSz="10668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tabLst/>
          </a:pPr>
          <a:r>
            <a:rPr kumimoji="0" lang="ru-RU" sz="2400" b="1" i="0" u="none" strike="noStrike" kern="1200" cap="none" normalizeH="0" baseline="0" dirty="0" smtClean="0">
              <a:ln/>
              <a:effectLst/>
              <a:latin typeface="Arial Narrow" panose="020B0606020202030204" pitchFamily="34" charset="0"/>
            </a:rPr>
            <a:t>12480,42 </a:t>
          </a:r>
          <a:r>
            <a:rPr kumimoji="0" lang="ru-RU" sz="2400" b="1" i="0" u="none" strike="noStrike" kern="1200" cap="none" normalizeH="0" baseline="0" dirty="0" err="1" smtClean="0">
              <a:ln/>
              <a:effectLst/>
              <a:latin typeface="Arial Narrow" panose="020B0606020202030204" pitchFamily="34" charset="0"/>
            </a:rPr>
            <a:t>тыс.руб</a:t>
          </a:r>
          <a:r>
            <a:rPr kumimoji="0" lang="ru-RU" sz="2400" b="1" i="0" u="none" strike="noStrike" kern="1200" cap="none" normalizeH="0" baseline="0" dirty="0" smtClean="0">
              <a:ln/>
              <a:effectLst/>
              <a:latin typeface="Arial Narrow" panose="020B0606020202030204" pitchFamily="34" charset="0"/>
            </a:rPr>
            <a:t>.</a:t>
          </a:r>
        </a:p>
      </dsp:txBody>
      <dsp:txXfrm>
        <a:off x="417217" y="2587719"/>
        <a:ext cx="1540818" cy="12466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13FCB-FC37-4CDF-8C00-AC4AF914E731}" type="datetimeFigureOut">
              <a:rPr lang="ru-RU" smtClean="0"/>
              <a:pPr/>
              <a:t>21.12.2023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6E8F5-F0D4-4A0C-8DCB-8A1B3A7C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2452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/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6E8F5-F0D4-4A0C-8DCB-8A1B3A7C7EAD}" type="slidenum">
              <a:rPr lang="ru-RU" smtClean="0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292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B9AC29-AB6D-49B7-80F7-CBDA055757A2}" type="slidenum">
              <a:rPr lang="ru-RU" smtClean="0">
                <a:solidFill>
                  <a:prstClr val="black"/>
                </a:solidFill>
              </a:rPr>
              <a:pPr/>
              <a:t>9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6727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E6E8F5-F0D4-4A0C-8DCB-8A1B3A7C7EAD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880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80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ACBDD6-FFC7-4D79-9CBE-F34450DE758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xmlns="" val="2395334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B58C-9DB0-48DF-8732-0DC3C8442DE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9534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4414-637E-4C1F-950C-26D635FBECB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0722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8DAE-AC3A-46F0-893F-C24ABAC91F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469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05979"/>
            <a:ext cx="8229600" cy="43886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68503-D03E-42A4-9839-7A47F8B91F4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21.12.2023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840F4-3E65-4197-A493-347E0A683F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633776"/>
      </p:ext>
    </p:extLst>
  </p:cSld>
  <p:clrMapOvr>
    <a:masterClrMapping/>
  </p:clrMapOvr>
  <p:transition spd="med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028700"/>
            <a:ext cx="7851648" cy="13716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2421402"/>
            <a:ext cx="7854696" cy="131445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6B58C-9DB0-48DF-8732-0DC3C8442DE0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95E17-4DDD-4891-81F7-C12115CE3382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87552"/>
            <a:ext cx="7772400" cy="1021842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28498"/>
            <a:ext cx="7772400" cy="1132284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BC5E-ADB3-450D-AB26-893FF5BF903A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40064"/>
            <a:ext cx="4038600" cy="332613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BDCD-ED5F-41FA-8EB9-1522088556BA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1436"/>
            <a:ext cx="4040188" cy="494514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394818"/>
            <a:ext cx="4041775" cy="491132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85950"/>
            <a:ext cx="4040188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85950"/>
            <a:ext cx="4041775" cy="288429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47B8-0833-4AEE-9DE8-B0DD397F2B29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28066"/>
            <a:ext cx="8305800" cy="85725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C476D-F07A-4ACD-A2C4-78E558EA56CB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0CB5-029B-47D4-B251-007E9077F70D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95E17-4DDD-4891-81F7-C12115CE338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115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5764"/>
            <a:ext cx="2743200" cy="871538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257300"/>
            <a:ext cx="2743200" cy="3429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257300"/>
            <a:ext cx="5111750" cy="3429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4973-30CD-4CED-94FA-4C8BA552750F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831058"/>
            <a:ext cx="5257800" cy="30861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4019827"/>
            <a:ext cx="155448" cy="116586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82747"/>
            <a:ext cx="2212848" cy="1186966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121589"/>
            <a:ext cx="2209800" cy="163449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4761-DC1D-49DE-BB97-B8D3664059C5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4767263"/>
            <a:ext cx="609600" cy="273844"/>
          </a:xfrm>
        </p:spPr>
        <p:txBody>
          <a:bodyPr/>
          <a:lstStyle/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899638"/>
            <a:ext cx="4617720" cy="294894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4362450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4664869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24414-637E-4C1F-950C-26D635FBECBB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685801"/>
            <a:ext cx="2057400" cy="3908822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85801"/>
            <a:ext cx="6019800" cy="390882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F8DAE-AC3A-46F0-893F-C24ABAC91F6A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4BC5E-ADB3-450D-AB26-893FF5BF903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3701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6BDCD-ED5F-41FA-8EB9-1522088556B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5207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A47B8-0833-4AEE-9DE8-B0DD397F2B2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301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C476D-F07A-4ACD-A2C4-78E558EA56C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663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10CB5-029B-47D4-B251-007E9077F70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1206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84973-30CD-4CED-94FA-4C8BA552750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5071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B4761-DC1D-49DE-BB97-B8D3664059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712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338B1-9547-4FCD-9401-41EEDB2ED5B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21.12.2023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A37E2-5D0A-4213-9953-B665852D344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178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</p:sldLayoutIdLst>
  <mc:AlternateContent xmlns:mc="http://schemas.openxmlformats.org/markup-compatibility/2006">
    <mc:Choice xmlns:p14="http://schemas.microsoft.com/office/powerpoint/2010/main" xmlns="" Requires="p14">
      <p:transition spd="slow" p14:dur="800" advClick="0" advTm="2000">
        <p:circle/>
      </p:transition>
    </mc:Choice>
    <mc:Fallback>
      <p:transition spd="slow" advClick="0" advTm="2000">
        <p:circle/>
      </p:transition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5358"/>
            <a:ext cx="9163050" cy="7810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5358"/>
            <a:ext cx="4762500" cy="47863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528066"/>
            <a:ext cx="8229600" cy="85725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51610"/>
            <a:ext cx="8229600" cy="32918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4338B1-9547-4FCD-9401-41EEDB2ED5BE}" type="datetime1">
              <a:rPr lang="ru-RU" smtClean="0"/>
              <a:pPr/>
              <a:t>21.12.2023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4767263"/>
            <a:ext cx="33528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4767263"/>
            <a:ext cx="762000" cy="27384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F3A37E2-5D0A-4213-9953-B665852D344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151806"/>
            <a:ext cx="9180548" cy="486918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ransition spd="slow">
    <p:circl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diagramColors" Target="../diagrams/colors1.xml"/><Relationship Id="rId15" Type="http://schemas.microsoft.com/office/2007/relationships/diagramDrawing" Target="../diagrams/drawing2.xml"/><Relationship Id="rId10" Type="http://schemas.openxmlformats.org/officeDocument/2006/relationships/image" Target="../media/image1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5.png"/><Relationship Id="rId1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diagramData" Target="../diagrams/data2.xml"/><Relationship Id="rId7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960277" y="185145"/>
            <a:ext cx="7356139" cy="658413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u="sng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cs typeface="Times New Roman" panose="02020603050405020304" pitchFamily="18" charset="0"/>
              </a:rPr>
              <a:t>«БЮДЖЕТ ДЛЯ ГРАЖДАН</a:t>
            </a:r>
            <a:r>
              <a:rPr lang="ru-RU" sz="2400" u="sng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cs typeface="Times New Roman" panose="02020603050405020304" pitchFamily="18" charset="0"/>
              </a:rPr>
              <a:t>» Ивановского поселения</a:t>
            </a:r>
            <a:endParaRPr lang="ru-RU" sz="2400" u="sng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 pitchFamily="34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cs typeface="Times New Roman" panose="02020603050405020304" pitchFamily="18" charset="0"/>
              </a:rPr>
              <a:t>на </a:t>
            </a:r>
            <a:r>
              <a:rPr lang="ru-RU" sz="2400" u="sng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cs typeface="Times New Roman" panose="02020603050405020304" pitchFamily="18" charset="0"/>
              </a:rPr>
              <a:t>2024 </a:t>
            </a:r>
            <a:r>
              <a:rPr lang="ru-RU" sz="2400" u="sng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cs typeface="Times New Roman" panose="02020603050405020304" pitchFamily="18" charset="0"/>
              </a:rPr>
              <a:t>год </a:t>
            </a:r>
            <a:r>
              <a:rPr lang="ru-RU" sz="2400" u="sng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cs typeface="Times New Roman" panose="02020603050405020304" pitchFamily="18" charset="0"/>
              </a:rPr>
              <a:t>и на </a:t>
            </a:r>
            <a:r>
              <a:rPr lang="ru-RU" sz="2400" u="sng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cs typeface="Times New Roman" panose="02020603050405020304" pitchFamily="18" charset="0"/>
              </a:rPr>
              <a:t>плановый </a:t>
            </a:r>
            <a:r>
              <a:rPr lang="ru-RU" sz="2400" u="sng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cs typeface="Times New Roman" panose="02020603050405020304" pitchFamily="18" charset="0"/>
              </a:rPr>
              <a:t>период </a:t>
            </a:r>
            <a:r>
              <a:rPr lang="ru-RU" sz="2400" u="sng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cs typeface="Times New Roman" panose="02020603050405020304" pitchFamily="18" charset="0"/>
              </a:rPr>
              <a:t>2025-2026 </a:t>
            </a:r>
            <a:r>
              <a:rPr lang="ru-RU" sz="2400" u="sng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  <a:cs typeface="Times New Roman" panose="02020603050405020304" pitchFamily="18" charset="0"/>
              </a:rPr>
              <a:t>годов </a:t>
            </a:r>
          </a:p>
        </p:txBody>
      </p:sp>
      <p:pic>
        <p:nvPicPr>
          <p:cNvPr id="3074" name="Picture 2" descr="C:\Users\User\Desktop\Марина\Презентации\Flag_of_Starorussky_rayon_(Novgorod_oblast)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1214428"/>
            <a:ext cx="6643734" cy="345338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668678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6680"/>
            <a:ext cx="8928992" cy="570854"/>
          </a:xfrm>
          <a:noFill/>
        </p:spPr>
        <p:txBody>
          <a:bodyPr>
            <a:noAutofit/>
          </a:bodyPr>
          <a:lstStyle/>
          <a:p>
            <a:r>
              <a:rPr lang="ru-RU" sz="22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ДИНАМИКА ПОСТУПЛЕНИЙ ДОХОДОВ ИВАНОВСКОГО ПОСЕЛЕНИЯ</a:t>
            </a:r>
            <a:endParaRPr lang="ru-RU" sz="2200" b="1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10132" y="573528"/>
            <a:ext cx="1440160" cy="1620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630094" y="4894008"/>
            <a:ext cx="513906" cy="2421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400" b="1" dirty="0" smtClean="0">
                <a:solidFill>
                  <a:prstClr val="black"/>
                </a:solidFill>
              </a:rPr>
              <a:t>9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75854719"/>
              </p:ext>
            </p:extLst>
          </p:nvPr>
        </p:nvGraphicFramePr>
        <p:xfrm>
          <a:off x="1043608" y="735546"/>
          <a:ext cx="7416824" cy="3708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27416427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13235"/>
          </a:xfrm>
          <a:prstGeom prst="rect">
            <a:avLst/>
          </a:prstGeom>
          <a:gradFill>
            <a:gsLst>
              <a:gs pos="7300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0" y="1113235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Лента лицом вниз 11"/>
          <p:cNvSpPr/>
          <p:nvPr/>
        </p:nvSpPr>
        <p:spPr>
          <a:xfrm>
            <a:off x="371180" y="1660922"/>
            <a:ext cx="8360365" cy="2893219"/>
          </a:xfrm>
          <a:prstGeom prst="ribbon">
            <a:avLst>
              <a:gd name="adj1" fmla="val 7432"/>
              <a:gd name="adj2" fmla="val 6364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>
              <a:defRPr/>
            </a:pPr>
            <a:r>
              <a:rPr lang="ru-RU" sz="5400" b="1" dirty="0"/>
              <a:t>СПАСИБО ЗА ВНИМАНИЕ 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163031686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2268538" y="141685"/>
            <a:ext cx="4806950" cy="494109"/>
            <a:chOff x="0" y="0"/>
            <a:chExt cx="3029" cy="415"/>
          </a:xfrm>
        </p:grpSpPr>
        <p:pic>
          <p:nvPicPr>
            <p:cNvPr id="8216" name="Скругленный прямоугольник 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17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18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231106"/>
            <a:ext cx="7113588" cy="476250"/>
            <a:chOff x="123" y="588"/>
            <a:chExt cx="5345" cy="672"/>
          </a:xfrm>
        </p:grpSpPr>
        <p:pic>
          <p:nvPicPr>
            <p:cNvPr id="8214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195262"/>
            <a:ext cx="45958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9" y="702469"/>
            <a:ext cx="8353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139553"/>
            <a:ext cx="1512888" cy="432197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3109913"/>
            <a:ext cx="1943100" cy="810816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6" y="2139553"/>
            <a:ext cx="1584325" cy="432197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6" y="3109913"/>
            <a:ext cx="2017713" cy="810816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4" y="2139553"/>
            <a:ext cx="3671887" cy="432197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6" y="1760935"/>
            <a:ext cx="358775" cy="1296590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83731" y="1642468"/>
            <a:ext cx="215503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4" y="1707357"/>
            <a:ext cx="287337" cy="432197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2625329"/>
            <a:ext cx="431800" cy="1512094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1" y="2625329"/>
            <a:ext cx="352425" cy="702469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3381375"/>
            <a:ext cx="1655762" cy="540544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4" y="3381375"/>
            <a:ext cx="1296987" cy="539354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4191000"/>
            <a:ext cx="1441450" cy="540544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1" y="2625329"/>
            <a:ext cx="352425" cy="702469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4" y="1760935"/>
            <a:ext cx="287337" cy="32385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6" y="1760935"/>
            <a:ext cx="358775" cy="1296590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КОВЕНЕВА.BUDGET\Desktop\untitl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714362"/>
            <a:ext cx="1731221" cy="1648212"/>
          </a:xfrm>
          <a:prstGeom prst="rect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9" name="Скругленный прямоугольник 4"/>
          <p:cNvSpPr/>
          <p:nvPr/>
        </p:nvSpPr>
        <p:spPr>
          <a:xfrm>
            <a:off x="4148679" y="1040608"/>
            <a:ext cx="1626655" cy="91654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450" tIns="171450" rIns="171450" bIns="171450" numCol="1" spcCol="1270" anchor="ctr" anchorCtr="0">
            <a:noAutofit/>
          </a:bodyPr>
          <a:lstStyle/>
          <a:p>
            <a:pPr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45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8532519" y="4894008"/>
            <a:ext cx="611559" cy="2421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400" b="1" dirty="0" smtClean="0">
                <a:solidFill>
                  <a:prstClr val="black"/>
                </a:solidFill>
              </a:rPr>
              <a:t>3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28" name="Picture 2" descr="http://www.lenagold.ru/fon/clipart/d/deng/deng85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  <a14:imgEffect>
                      <a14:colorTemperature colorTemp="72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2357436"/>
            <a:ext cx="2101544" cy="1776803"/>
          </a:xfrm>
          <a:prstGeom prst="rect">
            <a:avLst/>
          </a:prstGeom>
          <a:noFill/>
          <a:ln w="34925">
            <a:noFill/>
          </a:ln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3857620" y="3071816"/>
            <a:ext cx="1510066" cy="324036"/>
          </a:xfrm>
          <a:prstGeom prst="rect">
            <a:avLst/>
          </a:prstGeom>
          <a:noFill/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endParaRPr lang="ru-RU" sz="24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428596" y="1571618"/>
            <a:ext cx="2476765" cy="1187055"/>
            <a:chOff x="251735" y="-268357"/>
            <a:chExt cx="2918865" cy="1670946"/>
          </a:xfrm>
          <a:solidFill>
            <a:schemeClr val="bg1"/>
          </a:solidFill>
          <a:scene3d>
            <a:camera prst="orthographicFront"/>
            <a:lightRig rig="flat" dir="t"/>
          </a:scene3d>
        </p:grpSpPr>
        <p:sp>
          <p:nvSpPr>
            <p:cNvPr id="30" name="Скругленный прямоугольник 29"/>
            <p:cNvSpPr/>
            <p:nvPr/>
          </p:nvSpPr>
          <p:spPr>
            <a:xfrm>
              <a:off x="251735" y="-268357"/>
              <a:ext cx="2918865" cy="1670946"/>
            </a:xfrm>
            <a:prstGeom prst="roundRect">
              <a:avLst>
                <a:gd name="adj" fmla="val 10000"/>
              </a:avLst>
            </a:prstGeom>
            <a:grpFill/>
            <a:ln w="76200">
              <a:solidFill>
                <a:srgbClr val="FF0066"/>
              </a:solidFill>
            </a:ln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Скругленный прямоугольник 4"/>
            <p:cNvSpPr/>
            <p:nvPr/>
          </p:nvSpPr>
          <p:spPr>
            <a:xfrm>
              <a:off x="325468" y="-198684"/>
              <a:ext cx="2807169" cy="1456865"/>
            </a:xfrm>
            <a:prstGeom prst="rect">
              <a:avLst/>
            </a:prstGeom>
            <a:grpFill/>
            <a:ln w="76200">
              <a:solidFill>
                <a:srgbClr val="FF0066"/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Помогает формировать доходную часть бюджета (налог на доходы физических лиц)</a:t>
              </a:r>
              <a:endPara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940876" y="1514143"/>
            <a:ext cx="2960659" cy="1243227"/>
            <a:chOff x="213772" y="3787875"/>
            <a:chExt cx="2956827" cy="1296144"/>
          </a:xfrm>
          <a:solidFill>
            <a:schemeClr val="bg1"/>
          </a:solidFill>
          <a:scene3d>
            <a:camera prst="orthographicFront"/>
            <a:lightRig rig="flat" dir="t"/>
          </a:scene3d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213772" y="3787875"/>
              <a:ext cx="2956827" cy="1296144"/>
            </a:xfrm>
            <a:prstGeom prst="roundRect">
              <a:avLst>
                <a:gd name="adj" fmla="val 10000"/>
              </a:avLst>
            </a:prstGeom>
            <a:grpFill/>
            <a:ln w="76200">
              <a:solidFill>
                <a:srgbClr val="FF0066"/>
              </a:solidFill>
            </a:ln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1250264"/>
                <a:satOff val="-16880"/>
                <a:lumOff val="-2745"/>
                <a:alphaOff val="0"/>
              </a:schemeClr>
            </a:fillRef>
            <a:effectRef idx="2">
              <a:schemeClr val="accent3">
                <a:hueOff val="11250264"/>
                <a:satOff val="-16880"/>
                <a:lumOff val="-274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Скругленный прямоугольник 4"/>
            <p:cNvSpPr/>
            <p:nvPr/>
          </p:nvSpPr>
          <p:spPr>
            <a:xfrm>
              <a:off x="280097" y="3839478"/>
              <a:ext cx="2825619" cy="1200079"/>
            </a:xfrm>
            <a:prstGeom prst="rect">
              <a:avLst/>
            </a:prstGeom>
            <a:grpFill/>
            <a:ln w="76200">
              <a:solidFill>
                <a:srgbClr val="FF0066"/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algn="ctr" defTabSz="711200">
                <a:lnSpc>
                  <a:spcPct val="8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Получает социальные гарантии – расходная часть бюджета (образование, культура, физическая культура и спорт, социальные выплаты и др.)</a:t>
              </a:r>
              <a:endPara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Стрелка углом 2"/>
          <p:cNvSpPr/>
          <p:nvPr/>
        </p:nvSpPr>
        <p:spPr>
          <a:xfrm>
            <a:off x="1218992" y="715816"/>
            <a:ext cx="2086524" cy="703806"/>
          </a:xfrm>
          <a:prstGeom prst="ben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6" name="Стрелка углом 35"/>
          <p:cNvSpPr/>
          <p:nvPr/>
        </p:nvSpPr>
        <p:spPr>
          <a:xfrm rot="5400000">
            <a:off x="6513793" y="-72121"/>
            <a:ext cx="630069" cy="2353418"/>
          </a:xfrm>
          <a:prstGeom prst="ben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7" name="Стрелка углом 36"/>
          <p:cNvSpPr/>
          <p:nvPr/>
        </p:nvSpPr>
        <p:spPr>
          <a:xfrm rot="16200000">
            <a:off x="1833332" y="2139760"/>
            <a:ext cx="854219" cy="2282348"/>
          </a:xfrm>
          <a:prstGeom prst="ben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0" name="Стрелка углом 39"/>
          <p:cNvSpPr/>
          <p:nvPr/>
        </p:nvSpPr>
        <p:spPr>
          <a:xfrm rot="10800000">
            <a:off x="5651427" y="2853822"/>
            <a:ext cx="2304261" cy="998513"/>
          </a:xfrm>
          <a:prstGeom prst="ben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1" name="Заголовок 1"/>
          <p:cNvSpPr txBox="1">
            <a:spLocks/>
          </p:cNvSpPr>
          <p:nvPr/>
        </p:nvSpPr>
        <p:spPr>
          <a:xfrm>
            <a:off x="547936" y="201774"/>
            <a:ext cx="8291264" cy="3240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600" b="1" cap="all" dirty="0" smtClean="0">
                <a:ln w="19050">
                  <a:solidFill>
                    <a:schemeClr val="bg1"/>
                  </a:solidFill>
                </a:ln>
                <a:solidFill>
                  <a:prstClr val="black"/>
                </a:solidFill>
                <a:latin typeface="Arial Narrow" panose="020B0606020202030204" pitchFamily="34" charset="0"/>
              </a:rPr>
              <a:t>ГРАЖДАНИН - УЧАСТНИК БЮДЖЕТНОГО ПРОЦЕССА</a:t>
            </a:r>
            <a:endParaRPr lang="ru-RU" sz="2600" b="1" cap="all" dirty="0">
              <a:ln w="19050">
                <a:solidFill>
                  <a:schemeClr val="bg1"/>
                </a:solidFill>
              </a:ln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489852"/>
            <a:ext cx="2304256" cy="217684"/>
          </a:xfrm>
        </p:spPr>
        <p:txBody>
          <a:bodyPr>
            <a:noAutofit/>
          </a:bodyPr>
          <a:lstStyle/>
          <a:p>
            <a:r>
              <a:rPr lang="ru-RU" sz="1200" b="1" cap="all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      Как налогоплательщик</a:t>
            </a:r>
            <a:endParaRPr lang="ru-RU" sz="1200" b="1" cap="all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42" name="Заголовок 1"/>
          <p:cNvSpPr txBox="1">
            <a:spLocks/>
          </p:cNvSpPr>
          <p:nvPr/>
        </p:nvSpPr>
        <p:spPr>
          <a:xfrm>
            <a:off x="5580111" y="3507854"/>
            <a:ext cx="2375577" cy="2160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ru-RU" sz="1100" b="1" cap="all" dirty="0" smtClean="0">
                <a:solidFill>
                  <a:prstClr val="white"/>
                </a:solidFill>
                <a:latin typeface="Arial Narrow" panose="020B0606020202030204" pitchFamily="34" charset="0"/>
              </a:rPr>
              <a:t>Как получатель социальных гарантий</a:t>
            </a:r>
            <a:endParaRPr lang="ru-RU" sz="1100" b="1" cap="all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>
          <a:xfrm>
            <a:off x="458102" y="3921900"/>
            <a:ext cx="8208909" cy="1069194"/>
          </a:xfrm>
          <a:prstGeom prst="round2DiagRect">
            <a:avLst/>
          </a:prstGeom>
          <a:solidFill>
            <a:srgbClr val="E3ECD0"/>
          </a:solidFill>
          <a:ln w="22225"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Граждане – как налогоплательщики, и как потребители общественных благ –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</a:t>
            </a:r>
            <a:endParaRPr lang="ru-RU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197774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65516"/>
          </a:xfrm>
        </p:spPr>
        <p:txBody>
          <a:bodyPr>
            <a:noAutofit/>
          </a:bodyPr>
          <a:lstStyle/>
          <a:p>
            <a:r>
              <a:rPr lang="ru-RU" sz="2000" b="1" cap="all" dirty="0" smtClean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  <a:latin typeface="Arial Narrow" panose="020B0606020202030204" pitchFamily="34" charset="0"/>
              </a:rPr>
              <a:t>Механизм участия гражданина в бюджетном процессе</a:t>
            </a:r>
            <a:endParaRPr lang="ru-RU" sz="2000" b="1" cap="all" dirty="0">
              <a:ln>
                <a:solidFill>
                  <a:schemeClr val="bg1"/>
                </a:solidFill>
              </a:ln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33056" y="666732"/>
            <a:ext cx="4520910" cy="53686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Ознакомиться с ФЗ № 131 от 06.10.2003 в ред. 06.12.2011 «Об общих принципах организации местного самоуправления в РФ» и с Бюджетным Кодексом РФ</a:t>
            </a: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308097" y="1489517"/>
            <a:ext cx="4603183" cy="559113"/>
          </a:xfrm>
          <a:prstGeom prst="roundRect">
            <a:avLst/>
          </a:prstGeom>
          <a:solidFill>
            <a:srgbClr val="B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rgbClr val="FFFFC9"/>
                </a:solidFill>
                <a:latin typeface="Arial Narrow" panose="020B0606020202030204" pitchFamily="34" charset="0"/>
              </a:rPr>
              <a:t>Администрация поселения  готовит проект бюджета, который подлежит официальному опубликованию на сайте администрации и обсуждению на публичных слушаниях</a:t>
            </a:r>
            <a:endParaRPr lang="ru-RU" sz="1200" dirty="0">
              <a:solidFill>
                <a:srgbClr val="FFFFC9"/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195736" y="3219822"/>
            <a:ext cx="6840760" cy="102611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4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Публичные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слушания проводятся в целях:</a:t>
            </a:r>
          </a:p>
          <a:p>
            <a:pPr marL="228600" indent="-228600" algn="just">
              <a:buAutoNum type="arabicParenR"/>
            </a:pP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обеспечения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участия жителей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поселения в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обсуждении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проекта бюджета ;</a:t>
            </a:r>
          </a:p>
          <a:p>
            <a:pPr algn="just"/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) выявления мнения населения 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и подготовки рекомендаций по итогам обсуждения населением проекта бюджета города;</a:t>
            </a:r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3) изучения и обобщения предложений и рекомендаций жителей </a:t>
            </a:r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поселения по проекту бюджета.</a:t>
            </a:r>
          </a:p>
          <a:p>
            <a:pPr algn="just"/>
            <a:endParaRPr lang="ru-RU" sz="12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421162" y="2252895"/>
            <a:ext cx="7253756" cy="687173"/>
          </a:xfrm>
          <a:prstGeom prst="roundRect">
            <a:avLst/>
          </a:prstGeom>
          <a:solidFill>
            <a:srgbClr val="A6D8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2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Подготовить свои обоснованные предложения (изменения) в проект. Выступить в качестве активного участника, защищающего свои интересы). </a:t>
            </a:r>
            <a:r>
              <a:rPr lang="ru-RU" sz="1200" dirty="0">
                <a:solidFill>
                  <a:prstClr val="black"/>
                </a:solidFill>
                <a:latin typeface="Arial Narrow" panose="020B0606020202030204" pitchFamily="34" charset="0"/>
              </a:rPr>
              <a:t>Каждый житель вправе высказать свое мнение, представить материалы, письменные предложения и замечания для включения их в протокол публичных слушаний.</a:t>
            </a:r>
          </a:p>
          <a:p>
            <a:pPr algn="ctr"/>
            <a:endParaRPr lang="ru-RU" sz="14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046414" y="4374598"/>
            <a:ext cx="6376872" cy="635523"/>
          </a:xfrm>
          <a:prstGeom prst="roundRect">
            <a:avLst/>
          </a:prstGeom>
          <a:solidFill>
            <a:srgbClr val="B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rgbClr val="FFFFC9"/>
                </a:solidFill>
                <a:latin typeface="Arial Narrow" panose="020B0606020202030204" pitchFamily="34" charset="0"/>
              </a:rPr>
              <a:t>Заключение о результатах публичных слушаний с мотивированным обоснованием принятых решений публикуется (обнародуется) в средствах массовой информации и размещается на официальном сайте </a:t>
            </a:r>
            <a:r>
              <a:rPr lang="ru-RU" sz="1200" dirty="0" smtClean="0">
                <a:solidFill>
                  <a:srgbClr val="FFFFC9"/>
                </a:solidFill>
                <a:latin typeface="Arial Narrow" panose="020B0606020202030204" pitchFamily="34" charset="0"/>
              </a:rPr>
              <a:t>Ивановского поселения в информационно-телекоммуникационной </a:t>
            </a:r>
            <a:r>
              <a:rPr lang="ru-RU" sz="1200" dirty="0">
                <a:solidFill>
                  <a:srgbClr val="FFFFC9"/>
                </a:solidFill>
                <a:latin typeface="Arial Narrow" panose="020B0606020202030204" pitchFamily="34" charset="0"/>
              </a:rPr>
              <a:t>сети </a:t>
            </a:r>
            <a:r>
              <a:rPr lang="ru-RU" sz="1200" dirty="0" smtClean="0">
                <a:solidFill>
                  <a:srgbClr val="FFFFC9"/>
                </a:solidFill>
                <a:latin typeface="Arial Narrow" panose="020B0606020202030204" pitchFamily="34" charset="0"/>
              </a:rPr>
              <a:t>«Интернет»</a:t>
            </a:r>
            <a:endParaRPr lang="ru-RU" sz="1200" dirty="0">
              <a:solidFill>
                <a:srgbClr val="FFFFC9"/>
              </a:solidFill>
              <a:latin typeface="Arial Narrow" panose="020B0606020202030204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82422" y="524313"/>
            <a:ext cx="1338741" cy="77089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Проявить активность</a:t>
            </a:r>
            <a:endParaRPr lang="ru-RU" sz="14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648651" y="1302844"/>
            <a:ext cx="1731978" cy="8492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Ознакомиться с проектом бюджета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82422" y="2146277"/>
            <a:ext cx="1465242" cy="84928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ru-RU" sz="13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Изложить свои предложения</a:t>
            </a:r>
            <a:endParaRPr lang="ru-RU" sz="13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934661" y="3055309"/>
            <a:ext cx="1373436" cy="90158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Принять участие в публичных слушаниях</a:t>
            </a:r>
            <a:endParaRPr lang="ru-RU" sz="13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8600" y="3948906"/>
            <a:ext cx="1879414" cy="1079593"/>
          </a:xfrm>
          <a:prstGeom prst="ellipse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Проконтролиро-вать решение Ивановской администрации</a:t>
            </a:r>
            <a:endParaRPr lang="ru-RU" sz="13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 rot="19960163">
            <a:off x="1097200" y="1204125"/>
            <a:ext cx="245189" cy="2315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93089"/>
            <a:ext cx="2987824" cy="1322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Стрелка вниз 15"/>
          <p:cNvSpPr/>
          <p:nvPr/>
        </p:nvSpPr>
        <p:spPr>
          <a:xfrm rot="1742856">
            <a:off x="1577085" y="3893713"/>
            <a:ext cx="200942" cy="4227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 rot="20012114">
            <a:off x="972085" y="2961338"/>
            <a:ext cx="242316" cy="366903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 rot="1742856">
            <a:off x="1050411" y="2098637"/>
            <a:ext cx="277651" cy="276657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8532451" y="4894008"/>
            <a:ext cx="611559" cy="2421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8556052" y="4925325"/>
            <a:ext cx="611559" cy="2421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ru-RU" sz="1400" b="1" dirty="0">
              <a:solidFill>
                <a:prstClr val="black"/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8515044" y="4889038"/>
            <a:ext cx="611559" cy="2421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400" b="1" dirty="0" smtClean="0">
                <a:solidFill>
                  <a:prstClr val="black"/>
                </a:solidFill>
              </a:rPr>
              <a:t>4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410501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5888" y="50007"/>
            <a:ext cx="8832850" cy="640556"/>
            <a:chOff x="0" y="0"/>
            <a:chExt cx="5564" cy="538"/>
          </a:xfrm>
        </p:grpSpPr>
        <p:pic>
          <p:nvPicPr>
            <p:cNvPr id="13316" name="Скругленный прямоугольник 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7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 eaLnBrk="1" hangingPunct="1"/>
              <a:r>
                <a:rPr lang="ru-RU" altLang="ru-RU" sz="360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3315" name="Схема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9" y="667941"/>
            <a:ext cx="8353425" cy="428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xmlns="" val="4053258253"/>
              </p:ext>
            </p:extLst>
          </p:nvPr>
        </p:nvGraphicFramePr>
        <p:xfrm>
          <a:off x="199338" y="959631"/>
          <a:ext cx="8784975" cy="3964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6211653" y="1340356"/>
            <a:ext cx="2016224" cy="40884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88900">
              <a:schemeClr val="accent6">
                <a:lumMod val="75000"/>
                <a:alpha val="40000"/>
              </a:schemeClr>
            </a:glow>
          </a:effectLst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1100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 Физическая культура и спорт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800936" y="4571551"/>
            <a:ext cx="2016224" cy="278942"/>
          </a:xfrm>
          <a:prstGeom prst="rect">
            <a:avLst/>
          </a:prstGeom>
          <a:solidFill>
            <a:schemeClr val="bg1"/>
          </a:solidFill>
          <a:ln w="38100">
            <a:solidFill>
              <a:srgbClr val="8AAC46"/>
            </a:solidFill>
          </a:ln>
          <a:effectLst>
            <a:glow rad="177800">
              <a:srgbClr val="8AAC46">
                <a:alpha val="40000"/>
              </a:srgbClr>
            </a:glow>
          </a:effectLst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0700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 Образование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643702" y="3714758"/>
            <a:ext cx="2134830" cy="56034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  <a:effectLst>
            <a:glow rad="127000">
              <a:srgbClr val="C00000">
                <a:alpha val="40000"/>
              </a:srgbClr>
            </a:glow>
          </a:effectLst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0800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 Культура, Кинематография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3561730"/>
            <a:ext cx="2006579" cy="422288"/>
          </a:xfrm>
          <a:prstGeom prst="rect">
            <a:avLst/>
          </a:prstGeom>
          <a:solidFill>
            <a:schemeClr val="bg1"/>
          </a:solidFill>
          <a:ln w="38100">
            <a:solidFill>
              <a:srgbClr val="2787A0"/>
            </a:solidFill>
          </a:ln>
          <a:effectLst>
            <a:glow rad="101600">
              <a:srgbClr val="2787A0">
                <a:alpha val="40000"/>
              </a:srgbClr>
            </a:glow>
          </a:effectLst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0400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 Национальная экономика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1045656" y="1207871"/>
            <a:ext cx="1800200" cy="657154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  <a:effectLst>
            <a:glow rad="101600">
              <a:srgbClr val="2787A0">
                <a:alpha val="40000"/>
              </a:srgbClr>
            </a:glow>
          </a:effectLst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0200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Национальная оборона</a:t>
            </a:r>
            <a:endParaRPr lang="ru-RU" sz="14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80534" y="4513329"/>
            <a:ext cx="2088232" cy="411924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0500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 Жилищно-коммунальное хозяйство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45799" y="2188750"/>
            <a:ext cx="2016224" cy="885035"/>
          </a:xfrm>
          <a:prstGeom prst="rect">
            <a:avLst/>
          </a:prstGeom>
          <a:solidFill>
            <a:schemeClr val="bg1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0300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 Национальная безопасность и правоохранительная деятельность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452638" y="555526"/>
            <a:ext cx="2428444" cy="417367"/>
          </a:xfrm>
          <a:prstGeom prst="rect">
            <a:avLst/>
          </a:prstGeom>
          <a:solidFill>
            <a:schemeClr val="bg1"/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0100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 Общегосударственные вопросы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960842" y="2571750"/>
            <a:ext cx="2016224" cy="40983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88900">
              <a:schemeClr val="accent6">
                <a:lumMod val="75000"/>
                <a:alpha val="40000"/>
              </a:schemeClr>
            </a:glow>
          </a:effectLst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400" b="1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1000</a:t>
            </a:r>
            <a:r>
              <a:rPr lang="ru-RU" sz="14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 Социальная политика</a:t>
            </a:r>
            <a:endParaRPr lang="ru-RU" sz="1400" dirty="0">
              <a:solidFill>
                <a:srgbClr val="F28660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539552" y="0"/>
            <a:ext cx="8208912" cy="465516"/>
          </a:xfrm>
          <a:prstGeom prst="rect">
            <a:avLst/>
          </a:prstGeom>
          <a:noFill/>
          <a:ln w="38100">
            <a:noFill/>
          </a:ln>
        </p:spPr>
        <p:txBody>
          <a:bodyPr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2400" b="1" dirty="0">
                <a:latin typeface="Arial Narrow" panose="020B0606020202030204" pitchFamily="34" charset="0"/>
                <a:cs typeface="Times New Roman" panose="02020603050405020304" pitchFamily="18" charset="0"/>
              </a:rPr>
              <a:t>РАЗДЕЛЫ КЛАССИФИКАЦИИ РАСХОДОВ БЮДЖЕТА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81082" y="4296255"/>
            <a:ext cx="576064" cy="414767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1428742"/>
            <a:ext cx="586567" cy="434136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0910" y="4314673"/>
            <a:ext cx="601192" cy="44790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3571882"/>
            <a:ext cx="607894" cy="46924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06" r="18102"/>
          <a:stretch/>
        </p:blipFill>
        <p:spPr bwMode="auto">
          <a:xfrm>
            <a:off x="5500694" y="1500180"/>
            <a:ext cx="579262" cy="40461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02102" y="1144264"/>
            <a:ext cx="616352" cy="392184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1159" y="3588114"/>
            <a:ext cx="617509" cy="36952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Рисунок 75" descr="sz_logo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2428874"/>
            <a:ext cx="551523" cy="443068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Заголовок 1"/>
          <p:cNvSpPr txBox="1">
            <a:spLocks/>
          </p:cNvSpPr>
          <p:nvPr/>
        </p:nvSpPr>
        <p:spPr>
          <a:xfrm>
            <a:off x="8532441" y="4894008"/>
            <a:ext cx="611559" cy="2421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400" b="1" dirty="0" smtClean="0">
                <a:solidFill>
                  <a:prstClr val="black"/>
                </a:solidFill>
              </a:rPr>
              <a:t>6</a:t>
            </a:r>
            <a:endParaRPr lang="ru-RU" sz="1400" b="1" dirty="0">
              <a:solidFill>
                <a:prstClr val="black"/>
              </a:solidFill>
            </a:endParaRPr>
          </a:p>
        </p:txBody>
      </p:sp>
      <p:pic>
        <p:nvPicPr>
          <p:cNvPr id="7" name="Picture 2" descr="C:\Users\Пользователь\Desktop\Марина\Презентации\оборона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00298" y="2357436"/>
            <a:ext cx="624507" cy="428628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1805443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с двумя скругленными противолежащими углами 5"/>
          <p:cNvSpPr>
            <a:spLocks noChangeArrowheads="1"/>
          </p:cNvSpPr>
          <p:nvPr/>
        </p:nvSpPr>
        <p:spPr bwMode="auto">
          <a:xfrm>
            <a:off x="395288" y="303610"/>
            <a:ext cx="8461375" cy="539948"/>
          </a:xfrm>
          <a:custGeom>
            <a:avLst/>
            <a:gdLst>
              <a:gd name="T0" fmla="*/ 111091 w 9324975"/>
              <a:gd name="T1" fmla="*/ 0 h 809625"/>
              <a:gd name="T2" fmla="*/ 7676905 w 9324975"/>
              <a:gd name="T3" fmla="*/ 0 h 809625"/>
              <a:gd name="T4" fmla="*/ 7676905 w 9324975"/>
              <a:gd name="T5" fmla="*/ 0 h 809625"/>
              <a:gd name="T6" fmla="*/ 7676905 w 9324975"/>
              <a:gd name="T7" fmla="*/ 674685 h 809625"/>
              <a:gd name="T8" fmla="*/ 7565813 w 9324975"/>
              <a:gd name="T9" fmla="*/ 809625 h 809625"/>
              <a:gd name="T10" fmla="*/ 0 w 9324975"/>
              <a:gd name="T11" fmla="*/ 809625 h 809625"/>
              <a:gd name="T12" fmla="*/ 0 w 9324975"/>
              <a:gd name="T13" fmla="*/ 809625 h 809625"/>
              <a:gd name="T14" fmla="*/ 0 w 9324975"/>
              <a:gd name="T15" fmla="*/ 134940 h 809625"/>
              <a:gd name="T16" fmla="*/ 111091 w 9324975"/>
              <a:gd name="T17" fmla="*/ 0 h 8096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324975"/>
              <a:gd name="T28" fmla="*/ 0 h 809625"/>
              <a:gd name="T29" fmla="*/ 9324975 w 9324975"/>
              <a:gd name="T30" fmla="*/ 809625 h 80962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324975" h="809625">
                <a:moveTo>
                  <a:pt x="134940" y="0"/>
                </a:moveTo>
                <a:lnTo>
                  <a:pt x="9324975" y="0"/>
                </a:lnTo>
                <a:lnTo>
                  <a:pt x="9324975" y="674685"/>
                </a:lnTo>
                <a:cubicBezTo>
                  <a:pt x="9324975" y="749210"/>
                  <a:pt x="9264560" y="809625"/>
                  <a:pt x="9190035" y="809625"/>
                </a:cubicBezTo>
                <a:lnTo>
                  <a:pt x="0" y="809625"/>
                </a:lnTo>
                <a:lnTo>
                  <a:pt x="0" y="134940"/>
                </a:lnTo>
                <a:cubicBezTo>
                  <a:pt x="0" y="60415"/>
                  <a:pt x="60415" y="0"/>
                  <a:pt x="134940" y="0"/>
                </a:cubicBezTo>
                <a:close/>
              </a:path>
            </a:pathLst>
          </a:custGeom>
          <a:solidFill>
            <a:srgbClr val="B6DDE8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2000" b="1" smtClean="0">
                <a:solidFill>
                  <a:srgbClr val="1D1B11"/>
                </a:solidFill>
                <a:latin typeface="Times New Roman" pitchFamily="18" charset="0"/>
                <a:cs typeface="Calibri" pitchFamily="34" charset="0"/>
              </a:rPr>
              <a:t>ДОХОДЫ БЮДЖЕТА  - безвозмездные и безвозвратные  поступления           денежных средств  в  бюджет</a:t>
            </a:r>
            <a:endParaRPr lang="ru-RU" altLang="ru-RU" smtClean="0">
              <a:latin typeface="Constantia" pitchFamily="18" charset="0"/>
            </a:endParaRPr>
          </a:p>
        </p:txBody>
      </p:sp>
      <p:graphicFrame>
        <p:nvGraphicFramePr>
          <p:cNvPr id="15" name="Диаграмма 2"/>
          <p:cNvGraphicFramePr>
            <a:graphicFrameLocks/>
          </p:cNvGraphicFramePr>
          <p:nvPr/>
        </p:nvGraphicFramePr>
        <p:xfrm>
          <a:off x="144463" y="2859882"/>
          <a:ext cx="8610600" cy="19788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364" name="Прямоугольник 6"/>
          <p:cNvSpPr>
            <a:spLocks noChangeArrowheads="1"/>
          </p:cNvSpPr>
          <p:nvPr/>
        </p:nvSpPr>
        <p:spPr bwMode="auto">
          <a:xfrm>
            <a:off x="179389" y="1059657"/>
            <a:ext cx="2733675" cy="1727597"/>
          </a:xfrm>
          <a:prstGeom prst="rect">
            <a:avLst/>
          </a:prstGeom>
          <a:solidFill>
            <a:srgbClr val="FDE9D9"/>
          </a:solidFill>
          <a:ln w="9525">
            <a:noFill/>
            <a:miter lim="800000"/>
            <a:headEnd/>
            <a:tailEnd/>
          </a:ln>
          <a:effectLst>
            <a:outerShdw dist="2794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sz="1400" b="1">
                <a:solidFill>
                  <a:srgbClr val="1D1B1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Calibri" pitchFamily="34" charset="0"/>
              </a:rPr>
              <a:t>НАЛОГОВЫЕ ДОХОДЫ  </a:t>
            </a:r>
            <a:r>
              <a:rPr lang="ru-RU" altLang="ru-RU" sz="1200">
                <a:solidFill>
                  <a:srgbClr val="1D1B11"/>
                </a:solidFill>
                <a:latin typeface="Times New Roman" pitchFamily="18" charset="0"/>
                <a:cs typeface="Calibri" pitchFamily="34" charset="0"/>
              </a:rPr>
              <a:t>Доходы предусмотренные законодательством Российской Федерации федеральных налогов, в том числе от налогов, предусмотренных специальными налоговыми режимами, и </a:t>
            </a:r>
            <a:r>
              <a:rPr lang="ru-RU" altLang="ru-RU" sz="1100">
                <a:solidFill>
                  <a:srgbClr val="0D0D0D"/>
                </a:solidFill>
                <a:latin typeface="Times New Roman" pitchFamily="18" charset="0"/>
                <a:cs typeface="Calibri" pitchFamily="34" charset="0"/>
              </a:rPr>
              <a:t>законодательством Кировской области о налогах и сборах, нормативными правовыми актами представительных органов муниципальных образований от местных налогов</a:t>
            </a:r>
            <a:endParaRPr lang="ru-RU" altLang="ru-RU">
              <a:latin typeface="Constantia" pitchFamily="18" charset="0"/>
            </a:endParaRPr>
          </a:p>
        </p:txBody>
      </p:sp>
      <p:sp>
        <p:nvSpPr>
          <p:cNvPr id="2" name="Прямоугольник 8"/>
          <p:cNvSpPr>
            <a:spLocks noChangeArrowheads="1"/>
          </p:cNvSpPr>
          <p:nvPr/>
        </p:nvSpPr>
        <p:spPr bwMode="auto">
          <a:xfrm>
            <a:off x="3059113" y="1006078"/>
            <a:ext cx="2705100" cy="1757363"/>
          </a:xfrm>
          <a:prstGeom prst="rect">
            <a:avLst/>
          </a:prstGeom>
          <a:solidFill>
            <a:srgbClr val="FDE9D9"/>
          </a:solidFill>
          <a:ln w="9525">
            <a:noFill/>
            <a:miter lim="800000"/>
            <a:headEnd/>
            <a:tailEnd/>
          </a:ln>
          <a:effectLst>
            <a:outerShdw dist="2794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Calibri" pitchFamily="34" charset="0"/>
              </a:rPr>
              <a:t>НЕНАЛОГОВЫЕ ДОХОДЫ</a:t>
            </a:r>
            <a:endParaRPr lang="ru-RU" altLang="ru-RU" sz="1000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altLang="ru-RU" sz="1200" dirty="0">
                <a:solidFill>
                  <a:srgbClr val="0D0D0D"/>
                </a:solidFill>
                <a:latin typeface="Times New Roman" pitchFamily="18" charset="0"/>
                <a:cs typeface="Calibri" pitchFamily="34" charset="0"/>
              </a:rPr>
              <a:t>Платежи, которые включают в себя возмездные операции от прямого предоставления районом в пользование имущества и природных ресурсов, от различного вида услуг, а также платежи в виде штрафов или иных санкций за нарушение законодательства</a:t>
            </a:r>
            <a:endParaRPr lang="ru-RU" altLang="ru-RU" sz="1000" dirty="0">
              <a:latin typeface="Arial" pitchFamily="34" charset="0"/>
            </a:endParaRPr>
          </a:p>
          <a:p>
            <a:pPr>
              <a:defRPr/>
            </a:pPr>
            <a:endParaRPr lang="ru-RU" altLang="ru-RU" dirty="0">
              <a:latin typeface="Constantia" pitchFamily="18" charset="0"/>
            </a:endParaRPr>
          </a:p>
        </p:txBody>
      </p:sp>
      <p:sp>
        <p:nvSpPr>
          <p:cNvPr id="15366" name="Прямоугольник 10"/>
          <p:cNvSpPr>
            <a:spLocks noChangeArrowheads="1"/>
          </p:cNvSpPr>
          <p:nvPr/>
        </p:nvSpPr>
        <p:spPr bwMode="auto">
          <a:xfrm>
            <a:off x="6080125" y="1010841"/>
            <a:ext cx="2895600" cy="1757363"/>
          </a:xfrm>
          <a:prstGeom prst="rect">
            <a:avLst/>
          </a:prstGeom>
          <a:solidFill>
            <a:srgbClr val="FDE9D9"/>
          </a:solidFill>
          <a:ln w="9525">
            <a:noFill/>
            <a:miter lim="800000"/>
            <a:headEnd/>
            <a:tailEnd/>
          </a:ln>
          <a:effectLst>
            <a:outerShdw dist="27940" dir="5400000" algn="ctr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r>
              <a:rPr lang="ru-RU" altLang="ru-RU" sz="1400" b="1" dirty="0">
                <a:solidFill>
                  <a:srgbClr val="0D0D0D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Calibri" pitchFamily="34" charset="0"/>
              </a:rPr>
              <a:t>БЕЗВОЗМЕЗДНЫЕ ПОСТУПЛЕНИЯ</a:t>
            </a:r>
            <a:endParaRPr lang="ru-RU" altLang="ru-RU" sz="1000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  <a:p>
            <a:pPr algn="ctr">
              <a:defRPr/>
            </a:pPr>
            <a:r>
              <a:rPr lang="ru-RU" altLang="ru-RU" sz="1200" dirty="0">
                <a:solidFill>
                  <a:srgbClr val="0D0D0D"/>
                </a:solidFill>
                <a:latin typeface="Times New Roman" pitchFamily="18" charset="0"/>
                <a:cs typeface="Calibri" pitchFamily="34" charset="0"/>
              </a:rPr>
              <a:t>Поступающие в бюджет денежные средства на безвозвратной и безвозмездной основе из областного бюджета (межбюджетные трансферты в виде дотаций, субсидий, субвенций) а также перечисления от физических и юридических лиц</a:t>
            </a:r>
            <a:endParaRPr lang="ru-RU" altLang="ru-RU" sz="1000" dirty="0">
              <a:latin typeface="Arial" pitchFamily="34" charset="0"/>
            </a:endParaRPr>
          </a:p>
          <a:p>
            <a:pPr>
              <a:defRPr/>
            </a:pPr>
            <a:endParaRPr lang="ru-RU" altLang="ru-RU" dirty="0">
              <a:latin typeface="Constantia" pitchFamily="18" charset="0"/>
            </a:endParaRPr>
          </a:p>
        </p:txBody>
      </p:sp>
      <p:cxnSp>
        <p:nvCxnSpPr>
          <p:cNvPr id="21513" name="Прямая со стрелкой 11"/>
          <p:cNvCxnSpPr>
            <a:cxnSpLocks noChangeShapeType="1"/>
          </p:cNvCxnSpPr>
          <p:nvPr/>
        </p:nvCxnSpPr>
        <p:spPr bwMode="auto">
          <a:xfrm>
            <a:off x="5651501" y="897732"/>
            <a:ext cx="885825" cy="23574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579B8"/>
            </a:solidFill>
            <a:miter lim="800000"/>
            <a:headEnd/>
            <a:tailEnd type="arrow" w="med" len="med"/>
          </a:ln>
        </p:spPr>
      </p:cxnSp>
      <p:cxnSp>
        <p:nvCxnSpPr>
          <p:cNvPr id="21514" name="Прямая со стрелкой 12"/>
          <p:cNvCxnSpPr>
            <a:cxnSpLocks noChangeShapeType="1"/>
          </p:cNvCxnSpPr>
          <p:nvPr/>
        </p:nvCxnSpPr>
        <p:spPr bwMode="auto">
          <a:xfrm rot="10800000" flipV="1">
            <a:off x="2627314" y="897732"/>
            <a:ext cx="619125" cy="235744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579B8"/>
            </a:solidFill>
            <a:miter lim="800000"/>
            <a:headEnd/>
            <a:tailEnd type="arrow" w="med" len="med"/>
          </a:ln>
        </p:spPr>
      </p:cxnSp>
      <p:cxnSp>
        <p:nvCxnSpPr>
          <p:cNvPr id="21515" name="Прямая со стрелкой 13"/>
          <p:cNvCxnSpPr>
            <a:cxnSpLocks noChangeShapeType="1"/>
          </p:cNvCxnSpPr>
          <p:nvPr/>
        </p:nvCxnSpPr>
        <p:spPr bwMode="auto">
          <a:xfrm rot="16200000" flipH="1">
            <a:off x="4307286" y="964407"/>
            <a:ext cx="250031" cy="95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4579B8"/>
            </a:solidFill>
            <a:miter lim="800000"/>
            <a:headEnd/>
            <a:tailEnd type="arrow" w="med" len="med"/>
          </a:ln>
        </p:spPr>
      </p:cxnSp>
      <p:sp>
        <p:nvSpPr>
          <p:cNvPr id="21516" name="Rectangle 9"/>
          <p:cNvSpPr>
            <a:spLocks noChangeArrowheads="1"/>
          </p:cNvSpPr>
          <p:nvPr/>
        </p:nvSpPr>
        <p:spPr bwMode="auto">
          <a:xfrm>
            <a:off x="0" y="28576"/>
            <a:ext cx="941070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ru-RU" sz="1700">
                <a:latin typeface="Times New Roman" pitchFamily="18" charset="0"/>
                <a:cs typeface="Calibri" pitchFamily="34" charset="0"/>
              </a:rPr>
              <a:t>Из  каких поступлений в настоящее время формируется доходная часть  районного бюджета?</a:t>
            </a:r>
            <a:endParaRPr lang="ru-RU" altLang="ru-RU" sz="1700"/>
          </a:p>
          <a:p>
            <a:endParaRPr lang="ru-RU" altLang="ru-RU" sz="1700">
              <a:latin typeface="Constantia" pitchFamily="18" charset="0"/>
            </a:endParaRPr>
          </a:p>
        </p:txBody>
      </p:sp>
      <p:sp>
        <p:nvSpPr>
          <p:cNvPr id="21517" name="Rectangle 10"/>
          <p:cNvSpPr>
            <a:spLocks noChangeArrowheads="1"/>
          </p:cNvSpPr>
          <p:nvPr/>
        </p:nvSpPr>
        <p:spPr bwMode="auto">
          <a:xfrm>
            <a:off x="0" y="204788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/>
          </a:p>
        </p:txBody>
      </p:sp>
      <p:sp>
        <p:nvSpPr>
          <p:cNvPr id="21518" name="Rectangle 12"/>
          <p:cNvSpPr>
            <a:spLocks noChangeArrowheads="1"/>
          </p:cNvSpPr>
          <p:nvPr/>
        </p:nvSpPr>
        <p:spPr bwMode="auto">
          <a:xfrm>
            <a:off x="0" y="81200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>
              <a:latin typeface="Constantia" pitchFamily="18" charset="0"/>
            </a:endParaRPr>
          </a:p>
        </p:txBody>
      </p:sp>
      <p:sp>
        <p:nvSpPr>
          <p:cNvPr id="21519" name="Rectangle 16"/>
          <p:cNvSpPr>
            <a:spLocks noChangeArrowheads="1"/>
          </p:cNvSpPr>
          <p:nvPr/>
        </p:nvSpPr>
        <p:spPr bwMode="auto">
          <a:xfrm>
            <a:off x="684213" y="2418159"/>
            <a:ext cx="693896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1" hangingPunct="1"/>
            <a:r>
              <a:rPr lang="ru-RU" altLang="en-US" dirty="0">
                <a:latin typeface="Constantia" pitchFamily="18" charset="0"/>
              </a:rPr>
              <a:t/>
            </a:r>
            <a:br>
              <a:rPr lang="ru-RU" altLang="en-US" dirty="0">
                <a:latin typeface="Constantia" pitchFamily="18" charset="0"/>
              </a:rPr>
            </a:br>
            <a:endParaRPr lang="ru-RU" altLang="en-US" dirty="0">
              <a:latin typeface="Constantia" pitchFamily="18" charset="0"/>
            </a:endParaRPr>
          </a:p>
          <a:p>
            <a:r>
              <a:rPr lang="ru-RU" altLang="en-US" sz="1600" dirty="0">
                <a:latin typeface="Times New Roman" pitchFamily="18" charset="0"/>
                <a:cs typeface="Calibri" pitchFamily="34" charset="0"/>
              </a:rPr>
              <a:t>                                  </a:t>
            </a:r>
            <a:r>
              <a:rPr lang="ru-RU" altLang="en-US" sz="1600" b="1" dirty="0">
                <a:latin typeface="Times New Roman" pitchFamily="18" charset="0"/>
                <a:cs typeface="Calibri" pitchFamily="34" charset="0"/>
              </a:rPr>
              <a:t> Структура доходов бюджета района в </a:t>
            </a:r>
            <a:r>
              <a:rPr lang="ru-RU" altLang="en-US" sz="1600" b="1" dirty="0" smtClean="0">
                <a:latin typeface="Times New Roman" pitchFamily="18" charset="0"/>
                <a:cs typeface="Calibri" pitchFamily="34" charset="0"/>
              </a:rPr>
              <a:t>2020-2022 </a:t>
            </a:r>
            <a:r>
              <a:rPr lang="ru-RU" altLang="en-US" sz="1600" b="1" dirty="0">
                <a:latin typeface="Times New Roman" pitchFamily="18" charset="0"/>
                <a:cs typeface="Calibri" pitchFamily="34" charset="0"/>
              </a:rPr>
              <a:t>годах</a:t>
            </a:r>
            <a:endParaRPr lang="ru-RU" altLang="en-US" dirty="0">
              <a:latin typeface="Constantia" pitchFamily="18" charset="0"/>
            </a:endParaRPr>
          </a:p>
        </p:txBody>
      </p:sp>
      <p:sp>
        <p:nvSpPr>
          <p:cNvPr id="21520" name="Rectangle 17"/>
          <p:cNvSpPr>
            <a:spLocks noChangeArrowheads="1"/>
          </p:cNvSpPr>
          <p:nvPr/>
        </p:nvSpPr>
        <p:spPr bwMode="auto">
          <a:xfrm>
            <a:off x="0" y="28217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1" hangingPunct="1"/>
            <a:endParaRPr lang="ru-RU" altLang="ru-RU">
              <a:latin typeface="Constantia" pitchFamily="18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13271158"/>
              </p:ext>
            </p:extLst>
          </p:nvPr>
        </p:nvGraphicFramePr>
        <p:xfrm>
          <a:off x="539552" y="799646"/>
          <a:ext cx="7920880" cy="4182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216024"/>
                <a:gridCol w="1584176"/>
                <a:gridCol w="216024"/>
                <a:gridCol w="1800200"/>
                <a:gridCol w="216024"/>
                <a:gridCol w="1584176"/>
                <a:gridCol w="216024"/>
              </a:tblGrid>
              <a:tr h="7337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ПОКАЗАТЕЛИ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 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2024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2025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Проект бюджета </a:t>
                      </a:r>
                    </a:p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на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2026 </a:t>
                      </a: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Arial Narrow" panose="020B0606020202030204" pitchFamily="34" charset="0"/>
                        </a:rPr>
                        <a:t>год</a:t>
                      </a:r>
                      <a:endParaRPr lang="ru-RU" sz="1100" b="0" dirty="0" smtClean="0">
                        <a:solidFill>
                          <a:schemeClr val="tx1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1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BFF"/>
                    </a:solidFill>
                  </a:tcPr>
                </a:tc>
              </a:tr>
              <a:tr h="267444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effectLst/>
                          <a:latin typeface="Arial Narrow" panose="020B0606020202030204" pitchFamily="34" charset="0"/>
                        </a:rPr>
                        <a:t>ДОХОДЫ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effectLst/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14602,8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11970,2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11908,4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в том числе:</a:t>
                      </a:r>
                      <a:endParaRPr lang="ru-RU" sz="1200" b="1" i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0" dirty="0">
                        <a:solidFill>
                          <a:srgbClr val="FF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0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налоговые</a:t>
                      </a:r>
                      <a:r>
                        <a:rPr lang="ru-RU" sz="1200" b="1" baseline="0" dirty="0" smtClean="0">
                          <a:latin typeface="Arial Narrow" panose="020B0606020202030204" pitchFamily="34" charset="0"/>
                        </a:rPr>
                        <a:t> и неналоговые доходы 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3489,0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3586,3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3658,9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межбюджетные трансферты: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дотации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8552,9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6894,2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6728,4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субвенции</a:t>
                      </a: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265,9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279,7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311,1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647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субсидии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2095,0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1210,0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1210,0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иные межбюджетные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ysClr val="windowText" lastClr="000000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355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РАСХОДЫ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14602,8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11970,2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11908,4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ДЕФИЦИТ (ПРОФИЦИТ) +,-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latin typeface="Arial Narrow" panose="020B0606020202030204" pitchFamily="34" charset="0"/>
                        </a:rPr>
                        <a:t>0,0</a:t>
                      </a:r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0,0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EAFF"/>
                    </a:solidFill>
                  </a:tcPr>
                </a:tc>
              </a:tr>
              <a:tr h="240030">
                <a:tc>
                  <a:txBody>
                    <a:bodyPr/>
                    <a:lstStyle/>
                    <a:p>
                      <a:endParaRPr lang="ru-RU" sz="1200" b="1" dirty="0">
                        <a:solidFill>
                          <a:sysClr val="windowText" lastClr="000000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200" b="1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D9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642130" y="516538"/>
            <a:ext cx="1224136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300" dirty="0">
                <a:solidFill>
                  <a:prstClr val="black"/>
                </a:solidFill>
                <a:latin typeface="Arial Narrow" panose="020B0606020202030204" pitchFamily="34" charset="0"/>
              </a:rPr>
              <a:t>м</a:t>
            </a:r>
            <a:r>
              <a:rPr lang="ru-RU" sz="13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лн. рублей</a:t>
            </a:r>
            <a:endParaRPr lang="ru-RU" sz="130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9904" y="114300"/>
            <a:ext cx="8928992" cy="573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ОСНОВНЫЕ ПАРАМЕТРЫ БЮДЖЕТА ПОСЕЛЕНИЯ </a:t>
            </a:r>
            <a:r>
              <a:rPr lang="ru-RU" sz="20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на </a:t>
            </a:r>
            <a:r>
              <a:rPr lang="ru-RU" sz="20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2024 </a:t>
            </a:r>
            <a:r>
              <a:rPr lang="ru-RU" sz="20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год</a:t>
            </a:r>
          </a:p>
          <a:p>
            <a:r>
              <a:rPr lang="ru-RU" sz="20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 на плановый период </a:t>
            </a:r>
            <a:r>
              <a:rPr lang="ru-RU" sz="18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2025 </a:t>
            </a:r>
            <a:r>
              <a:rPr lang="ru-RU" sz="18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 </a:t>
            </a:r>
            <a:r>
              <a:rPr lang="ru-RU" sz="1800" b="1" cap="small" dirty="0" smtClean="0">
                <a:solidFill>
                  <a:prstClr val="black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2026 годов</a:t>
            </a:r>
            <a:endParaRPr lang="ru-RU" sz="1800" b="1" dirty="0">
              <a:solidFill>
                <a:prstClr val="black"/>
              </a:solidFill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688404" y="4894008"/>
            <a:ext cx="472351" cy="2421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400" b="1" dirty="0" smtClean="0">
                <a:solidFill>
                  <a:prstClr val="black"/>
                </a:solidFill>
              </a:rPr>
              <a:t>7</a:t>
            </a:r>
            <a:endParaRPr lang="ru-RU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4618962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flipH="1">
            <a:off x="539750" y="1653779"/>
            <a:ext cx="64787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39750" y="3813572"/>
            <a:ext cx="6478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39750" y="2733675"/>
            <a:ext cx="6478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Заголовок 1"/>
          <p:cNvSpPr txBox="1">
            <a:spLocks/>
          </p:cNvSpPr>
          <p:nvPr/>
        </p:nvSpPr>
        <p:spPr>
          <a:xfrm>
            <a:off x="159935" y="141685"/>
            <a:ext cx="8856663" cy="5398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300" cap="all" dirty="0" smtClean="0">
                <a:ln w="0">
                  <a:noFill/>
                </a:ln>
                <a:solidFill>
                  <a:prstClr val="black"/>
                </a:solidFill>
                <a:latin typeface="Arial Narrow" panose="020B0606020202030204" pitchFamily="34" charset="0"/>
              </a:rPr>
              <a:t>ОСНОВНЫЕ ХАРАКТЕРИСТИКИ БЮДЖЕТА ИВАНОВСКОГО ПОСЕЛЕНИЯ</a:t>
            </a:r>
            <a:endParaRPr lang="ru-RU" sz="2300" dirty="0">
              <a:ln w="0">
                <a:noFill/>
              </a:ln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3849056255"/>
              </p:ext>
            </p:extLst>
          </p:nvPr>
        </p:nvGraphicFramePr>
        <p:xfrm>
          <a:off x="0" y="843558"/>
          <a:ext cx="3347864" cy="4017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971600" y="718016"/>
            <a:ext cx="13681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 Narrow" panose="020B0606020202030204" pitchFamily="34" charset="0"/>
              </a:rPr>
              <a:t>20</a:t>
            </a:r>
            <a:r>
              <a:rPr lang="ru-RU" sz="200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 Narrow" panose="020B0606020202030204" pitchFamily="34" charset="0"/>
              </a:rPr>
              <a:t>24 </a:t>
            </a:r>
            <a:r>
              <a:rPr lang="ru-RU" sz="2000" dirty="0" smtClean="0">
                <a:ln w="9000" cmpd="sng">
                  <a:solidFill>
                    <a:srgbClr val="8064A2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prstClr val="black"/>
                </a:solidFill>
                <a:latin typeface="Arial Narrow" panose="020B0606020202030204" pitchFamily="34" charset="0"/>
              </a:rPr>
              <a:t>год</a:t>
            </a:r>
            <a:endParaRPr lang="ru-RU" sz="2000" dirty="0">
              <a:ln w="9000" cmpd="sng">
                <a:solidFill>
                  <a:srgbClr val="8064A2">
                    <a:shade val="50000"/>
                    <a:satMod val="120000"/>
                  </a:srgbClr>
                </a:solidFill>
                <a:prstDash val="solid"/>
              </a:ln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8532441" y="4894008"/>
            <a:ext cx="611559" cy="24216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1400" b="1" dirty="0" smtClean="0">
                <a:solidFill>
                  <a:prstClr val="black"/>
                </a:solidFill>
              </a:rPr>
              <a:t>8</a:t>
            </a:r>
            <a:endParaRPr lang="ru-RU" sz="1400" b="1" dirty="0">
              <a:solidFill>
                <a:prstClr val="black"/>
              </a:solidFill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xmlns="" val="3789759768"/>
              </p:ext>
            </p:extLst>
          </p:nvPr>
        </p:nvGraphicFramePr>
        <p:xfrm>
          <a:off x="2614825" y="681540"/>
          <a:ext cx="6429420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xmlns="" val="1332171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 advTm="1000">
        <p:dissolve/>
      </p:transition>
    </mc:Choice>
    <mc:Fallback>
      <p:transition advClick="0" advTm="1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11642</TotalTime>
  <Words>653</Words>
  <Application>Microsoft Office PowerPoint</Application>
  <PresentationFormat>Экран (16:9)</PresentationFormat>
  <Paragraphs>121</Paragraphs>
  <Slides>11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3_Тема Office</vt:lpstr>
      <vt:lpstr>Поток</vt:lpstr>
      <vt:lpstr>Слайд 1</vt:lpstr>
      <vt:lpstr>Слайд 2</vt:lpstr>
      <vt:lpstr>       Как налогоплательщик</vt:lpstr>
      <vt:lpstr>Механизм участия гражданина в бюджетном процессе</vt:lpstr>
      <vt:lpstr>Слайд 5</vt:lpstr>
      <vt:lpstr>Слайд 6</vt:lpstr>
      <vt:lpstr>Слайд 7</vt:lpstr>
      <vt:lpstr>Слайд 8</vt:lpstr>
      <vt:lpstr>Слайд 9</vt:lpstr>
      <vt:lpstr>ДИНАМИКА ПОСТУПЛЕНИЙ ДОХОДОВ ИВАНОВСКОГО ПОСЕЛЕНИЯ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КОВЕНЕВА</dc:creator>
  <cp:lastModifiedBy>Пользователь</cp:lastModifiedBy>
  <cp:revision>1181</cp:revision>
  <cp:lastPrinted>2015-11-26T08:55:02Z</cp:lastPrinted>
  <dcterms:created xsi:type="dcterms:W3CDTF">2013-10-29T07:14:12Z</dcterms:created>
  <dcterms:modified xsi:type="dcterms:W3CDTF">2023-12-21T06:52:42Z</dcterms:modified>
</cp:coreProperties>
</file>