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7" r:id="rId2"/>
    <p:sldId id="311" r:id="rId3"/>
    <p:sldId id="341" r:id="rId4"/>
    <p:sldId id="308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74" r:id="rId13"/>
    <p:sldId id="375" r:id="rId14"/>
    <p:sldId id="376" r:id="rId15"/>
    <p:sldId id="377" r:id="rId16"/>
    <p:sldId id="362" r:id="rId17"/>
    <p:sldId id="309" r:id="rId18"/>
  </p:sldIdLst>
  <p:sldSz cx="12188825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orient="horz" pos="2496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orient="horz" pos="1056">
          <p15:clr>
            <a:srgbClr val="A4A3A4"/>
          </p15:clr>
        </p15:guide>
        <p15:guide id="5" orient="horz" pos="3888">
          <p15:clr>
            <a:srgbClr val="A4A3A4"/>
          </p15:clr>
        </p15:guide>
        <p15:guide id="6" orient="horz" pos="240">
          <p15:clr>
            <a:srgbClr val="A4A3A4"/>
          </p15:clr>
        </p15:guide>
        <p15:guide id="7" pos="3839">
          <p15:clr>
            <a:srgbClr val="A4A3A4"/>
          </p15:clr>
        </p15:guide>
        <p15:guide id="8" pos="527">
          <p15:clr>
            <a:srgbClr val="A4A3A4"/>
          </p15:clr>
        </p15:guide>
        <p15:guide id="9" pos="815">
          <p15:clr>
            <a:srgbClr val="A4A3A4"/>
          </p15:clr>
        </p15:guide>
        <p15:guide id="10" pos="6863">
          <p15:clr>
            <a:srgbClr val="A4A3A4"/>
          </p15:clr>
        </p15:guide>
        <p15:guide id="11" pos="6143">
          <p15:clr>
            <a:srgbClr val="A4A3A4"/>
          </p15:clr>
        </p15:guide>
        <p15:guide id="12" pos="4703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FF00"/>
    <a:srgbClr val="B81251"/>
    <a:srgbClr val="99FF66"/>
    <a:srgbClr val="FF9900"/>
    <a:srgbClr val="FF00FF"/>
    <a:srgbClr val="FF6600"/>
    <a:srgbClr val="21B309"/>
    <a:srgbClr val="08A0B4"/>
    <a:srgbClr val="B63806"/>
    <a:srgbClr val="BBCF8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442" autoAdjust="0"/>
    <p:restoredTop sz="95642" autoAdjust="0"/>
  </p:normalViewPr>
  <p:slideViewPr>
    <p:cSldViewPr>
      <p:cViewPr>
        <p:scale>
          <a:sx n="70" d="100"/>
          <a:sy n="70" d="100"/>
        </p:scale>
        <p:origin x="-1330" y="-384"/>
      </p:cViewPr>
      <p:guideLst>
        <p:guide orient="horz" pos="2160"/>
        <p:guide orient="horz" pos="2496"/>
        <p:guide orient="horz" pos="2880"/>
        <p:guide orient="horz" pos="1056"/>
        <p:guide orient="horz" pos="3888"/>
        <p:guide orient="horz" pos="240"/>
        <p:guide pos="3839"/>
        <p:guide pos="527"/>
        <p:guide pos="815"/>
        <p:guide pos="6863"/>
        <p:guide pos="6143"/>
        <p:guide pos="4703"/>
      </p:guideLst>
    </p:cSldViewPr>
  </p:slideViewPr>
  <p:outlineViewPr>
    <p:cViewPr>
      <p:scale>
        <a:sx n="33" d="100"/>
        <a:sy n="33" d="100"/>
      </p:scale>
      <p:origin x="0" y="186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2010" y="6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8.2480610538842648E-4"/>
          <c:y val="2.1221578176144022E-4"/>
          <c:w val="0.8511956408388166"/>
          <c:h val="0.8222952202592316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spPr>
              <a:solidFill>
                <a:srgbClr val="FFFF00"/>
              </a:solidFill>
            </c:spPr>
          </c:dPt>
          <c:dPt>
            <c:idx val="1"/>
            <c:spPr>
              <a:solidFill>
                <a:srgbClr val="00B0F0"/>
              </a:solidFill>
            </c:spPr>
          </c:dPt>
          <c:dPt>
            <c:idx val="3"/>
            <c:spPr>
              <a:solidFill>
                <a:srgbClr val="00FF00"/>
              </a:solidFill>
            </c:spPr>
          </c:dPt>
          <c:dPt>
            <c:idx val="4"/>
            <c:spPr>
              <a:solidFill>
                <a:schemeClr val="accent3">
                  <a:lumMod val="75000"/>
                </a:schemeClr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5"/>
            <c:spPr>
              <a:solidFill>
                <a:srgbClr val="7030A0"/>
              </a:solidFill>
            </c:spPr>
          </c:dPt>
          <c:dPt>
            <c:idx val="6"/>
            <c:spPr>
              <a:solidFill>
                <a:srgbClr val="B81251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7"/>
            <c:spPr>
              <a:solidFill>
                <a:srgbClr val="FF00FF"/>
              </a:solidFill>
            </c:spPr>
          </c:dPt>
          <c:dLbls>
            <c:dLbl>
              <c:idx val="0"/>
              <c:layout>
                <c:manualLayout>
                  <c:x val="-0.1555832583019065"/>
                  <c:y val="9.499580884148344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>
                        <a:solidFill>
                          <a:srgbClr val="002060"/>
                        </a:solidFill>
                      </a:rPr>
                      <a:t>Общегосударственные вопросы </a:t>
                    </a:r>
                    <a:r>
                      <a:rPr lang="ru-RU" sz="1600" dirty="0" smtClean="0">
                        <a:solidFill>
                          <a:srgbClr val="002060"/>
                        </a:solidFill>
                      </a:rPr>
                      <a:t>4890,3</a:t>
                    </a:r>
                    <a:endParaRPr lang="ru-RU" sz="1600" dirty="0">
                      <a:solidFill>
                        <a:srgbClr val="002060"/>
                      </a:solidFill>
                    </a:endParaRPr>
                  </a:p>
                </c:rich>
              </c:tx>
              <c:showVal val="1"/>
              <c:showCatName val="1"/>
            </c:dLbl>
            <c:dLbl>
              <c:idx val="1"/>
              <c:layout>
                <c:manualLayout>
                  <c:x val="2.7216428917577671E-2"/>
                  <c:y val="-0.11055427513057359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rgbClr val="002060"/>
                        </a:solidFill>
                      </a:rPr>
                      <a:t>Национальная оборона; </a:t>
                    </a:r>
                    <a:r>
                      <a:rPr lang="ru-RU" dirty="0" smtClean="0">
                        <a:solidFill>
                          <a:srgbClr val="002060"/>
                        </a:solidFill>
                      </a:rPr>
                      <a:t>100,0</a:t>
                    </a:r>
                    <a:endParaRPr lang="ru-RU" dirty="0">
                      <a:solidFill>
                        <a:srgbClr val="002060"/>
                      </a:solidFill>
                    </a:endParaRPr>
                  </a:p>
                </c:rich>
              </c:tx>
              <c:showVal val="1"/>
              <c:showCatName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err="1"/>
                      <a:t>Нац.безопасность</a:t>
                    </a:r>
                    <a:r>
                      <a:rPr lang="ru-RU"/>
                      <a:t> и правоохранительная деятельность ; </a:t>
                    </a:r>
                    <a:r>
                      <a:rPr lang="ru-RU" smtClean="0"/>
                      <a:t>22,0</a:t>
                    </a:r>
                    <a:endParaRPr lang="ru-RU"/>
                  </a:p>
                </c:rich>
              </c:tx>
              <c:showVal val="1"/>
              <c:showCatName val="1"/>
            </c:dLbl>
            <c:dLbl>
              <c:idx val="3"/>
              <c:layout>
                <c:manualLayout>
                  <c:x val="-5.8229555952542422E-2"/>
                  <c:y val="5.3361525015930882E-2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rgbClr val="002060"/>
                        </a:solidFill>
                      </a:rPr>
                      <a:t>Национальная экономика ; </a:t>
                    </a:r>
                    <a:r>
                      <a:rPr lang="ru-RU" dirty="0" smtClean="0">
                        <a:solidFill>
                          <a:srgbClr val="002060"/>
                        </a:solidFill>
                      </a:rPr>
                      <a:t>3981,5</a:t>
                    </a:r>
                    <a:endParaRPr lang="ru-RU" dirty="0" smtClean="0">
                      <a:solidFill>
                        <a:srgbClr val="002060"/>
                      </a:solidFill>
                    </a:endParaRPr>
                  </a:p>
                  <a:p>
                    <a:endParaRPr lang="ru-RU" dirty="0">
                      <a:solidFill>
                        <a:srgbClr val="002060"/>
                      </a:solidFill>
                    </a:endParaRPr>
                  </a:p>
                </c:rich>
              </c:tx>
              <c:showVal val="1"/>
              <c:showCatName val="1"/>
            </c:dLbl>
            <c:dLbl>
              <c:idx val="4"/>
              <c:layout>
                <c:manualLayout>
                  <c:x val="8.8939930328123071E-2"/>
                  <c:y val="6.5679473894219038E-3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rgbClr val="002060"/>
                        </a:solidFill>
                      </a:rPr>
                      <a:t>Жилищно - коммунальное хозяйство ; </a:t>
                    </a:r>
                    <a:r>
                      <a:rPr lang="ru-RU" dirty="0" smtClean="0">
                        <a:solidFill>
                          <a:srgbClr val="002060"/>
                        </a:solidFill>
                      </a:rPr>
                      <a:t>387,7</a:t>
                    </a:r>
                    <a:endParaRPr lang="ru-RU" dirty="0">
                      <a:solidFill>
                        <a:srgbClr val="002060"/>
                      </a:solidFill>
                    </a:endParaRPr>
                  </a:p>
                </c:rich>
              </c:tx>
              <c:showVal val="1"/>
              <c:showCatName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rgbClr val="002060"/>
                        </a:solidFill>
                      </a:rPr>
                      <a:t>Образование ; </a:t>
                    </a:r>
                    <a:r>
                      <a:rPr lang="ru-RU" dirty="0" smtClean="0">
                        <a:solidFill>
                          <a:srgbClr val="002060"/>
                        </a:solidFill>
                      </a:rPr>
                      <a:t>1,0</a:t>
                    </a:r>
                    <a:endParaRPr lang="ru-RU" dirty="0">
                      <a:solidFill>
                        <a:srgbClr val="002060"/>
                      </a:solidFill>
                    </a:endParaRPr>
                  </a:p>
                </c:rich>
              </c:tx>
              <c:showVal val="1"/>
              <c:showCatName val="1"/>
            </c:dLbl>
            <c:dLbl>
              <c:idx val="6"/>
              <c:layout>
                <c:manualLayout>
                  <c:x val="0.17684538118804799"/>
                  <c:y val="6.3566400457379726E-2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chemeClr val="bg1"/>
                        </a:solidFill>
                      </a:rPr>
                      <a:t>Культура и кинематография; 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5313,1</a:t>
                    </a:r>
                    <a:endParaRPr lang="ru-RU" dirty="0">
                      <a:solidFill>
                        <a:schemeClr val="bg1"/>
                      </a:solidFill>
                    </a:endParaRPr>
                  </a:p>
                </c:rich>
              </c:tx>
              <c:showVal val="1"/>
              <c:showCatName val="1"/>
            </c:dLbl>
            <c:dLbl>
              <c:idx val="7"/>
              <c:layout>
                <c:manualLayout>
                  <c:x val="-2.4211565108989256E-2"/>
                  <c:y val="0.19477180891294896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rgbClr val="002060"/>
                        </a:solidFill>
                      </a:rPr>
                      <a:t>Социальная политика; </a:t>
                    </a:r>
                    <a:r>
                      <a:rPr lang="ru-RU" dirty="0" smtClean="0">
                        <a:solidFill>
                          <a:srgbClr val="002060"/>
                        </a:solidFill>
                      </a:rPr>
                      <a:t>137,5</a:t>
                    </a:r>
                    <a:endParaRPr lang="ru-RU" dirty="0">
                      <a:solidFill>
                        <a:srgbClr val="002060"/>
                      </a:solidFill>
                    </a:endParaRPr>
                  </a:p>
                </c:rich>
              </c:tx>
              <c:showVal val="1"/>
              <c:showCatName val="1"/>
            </c:dLbl>
            <c:dLbl>
              <c:idx val="8"/>
              <c:layout>
                <c:manualLayout>
                  <c:x val="0"/>
                  <c:y val="-2.6496236146099476E-2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rgbClr val="002060"/>
                        </a:solidFill>
                      </a:rPr>
                      <a:t>Физическая культура и спорт ; </a:t>
                    </a:r>
                    <a:r>
                      <a:rPr lang="ru-RU" dirty="0" smtClean="0">
                        <a:solidFill>
                          <a:srgbClr val="002060"/>
                        </a:solidFill>
                      </a:rPr>
                      <a:t>5,0</a:t>
                    </a:r>
                    <a:endParaRPr lang="ru-RU" dirty="0">
                      <a:solidFill>
                        <a:srgbClr val="002060"/>
                      </a:solidFill>
                    </a:endParaRPr>
                  </a:p>
                </c:rich>
              </c:tx>
              <c:showVal val="1"/>
              <c:showCatName val="1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Благоустройство</a:t>
                    </a:r>
                  </a:p>
                  <a:p>
                    <a:r>
                      <a:rPr lang="ru-RU" dirty="0" smtClean="0"/>
                      <a:t>2501,1</a:t>
                    </a:r>
                    <a:endParaRPr lang="en-US" dirty="0"/>
                  </a:p>
                </c:rich>
              </c:tx>
              <c:showVal val="1"/>
            </c:dLbl>
            <c:dLbl>
              <c:idx val="10"/>
              <c:delete val="1"/>
            </c:dLbl>
            <c:txPr>
              <a:bodyPr/>
              <a:lstStyle/>
              <a:p>
                <a:pPr>
                  <a:defRPr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showCatName val="1"/>
            <c:showLeaderLines val="1"/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 </c:v>
                </c:pt>
                <c:pt idx="1">
                  <c:v>Национальная оборона</c:v>
                </c:pt>
                <c:pt idx="2">
                  <c:v>Нац.безопасность и правоохранительная деятельность </c:v>
                </c:pt>
                <c:pt idx="3">
                  <c:v>Национальная экономика </c:v>
                </c:pt>
                <c:pt idx="4">
                  <c:v>Жилищно - коммунальное хозяйство </c:v>
                </c:pt>
                <c:pt idx="5">
                  <c:v>Образование </c:v>
                </c:pt>
                <c:pt idx="6">
                  <c:v>Культура и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 </c:v>
                </c:pt>
                <c:pt idx="9">
                  <c:v>Благоустройство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4379.9000000000005</c:v>
                </c:pt>
                <c:pt idx="1">
                  <c:v>97.8</c:v>
                </c:pt>
                <c:pt idx="2">
                  <c:v>22</c:v>
                </c:pt>
                <c:pt idx="3">
                  <c:v>1781.5</c:v>
                </c:pt>
                <c:pt idx="4">
                  <c:v>2847.8</c:v>
                </c:pt>
                <c:pt idx="5">
                  <c:v>2</c:v>
                </c:pt>
                <c:pt idx="6">
                  <c:v>4627.9000000000005</c:v>
                </c:pt>
                <c:pt idx="7">
                  <c:v>126.9</c:v>
                </c:pt>
                <c:pt idx="8">
                  <c:v>5</c:v>
                </c:pt>
                <c:pt idx="9">
                  <c:v>2348.1</c:v>
                </c:pt>
              </c:numCache>
            </c:numRef>
          </c:val>
        </c:ser>
        <c:dLbls/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400" baseline="0"/>
            </a:pPr>
            <a:r>
              <a:rPr lang="ru-RU" sz="1400" baseline="0" dirty="0" smtClean="0"/>
              <a:t>900,0 </a:t>
            </a:r>
            <a:r>
              <a:rPr lang="ru-RU" sz="1400" baseline="0" dirty="0" smtClean="0"/>
              <a:t>тыс. руб.</a:t>
            </a:r>
            <a:endParaRPr lang="ru-RU" sz="1400" baseline="0" dirty="0"/>
          </a:p>
        </c:rich>
      </c:tx>
      <c:layout>
        <c:manualLayout>
          <c:xMode val="edge"/>
          <c:yMode val="edge"/>
          <c:x val="0.34088071594198055"/>
          <c:y val="3.7818699113323799E-2"/>
        </c:manualLayout>
      </c:layout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тыс.руб.</c:v>
                </c:pt>
              </c:strCache>
            </c:strRef>
          </c:tx>
          <c:spPr>
            <a:effectLst>
              <a:glow rad="101600">
                <a:schemeClr val="accent4">
                  <a:satMod val="175000"/>
                  <a:alpha val="40000"/>
                </a:schemeClr>
              </a:glow>
            </a:effectLst>
          </c:spPr>
          <c:dPt>
            <c:idx val="0"/>
            <c:spPr>
              <a:solidFill>
                <a:srgbClr val="0070C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c:spPr>
          </c:dPt>
          <c:dPt>
            <c:idx val="1"/>
            <c:spPr>
              <a:solidFill>
                <a:srgbClr val="FF000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c:spPr>
          </c:dPt>
          <c:dPt>
            <c:idx val="2"/>
            <c:spPr>
              <a:solidFill>
                <a:srgbClr val="00B05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c:spPr>
          </c:dPt>
          <c:dPt>
            <c:idx val="3"/>
            <c:spPr>
              <a:solidFill>
                <a:srgbClr val="7030A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c:spPr>
          </c:dPt>
          <c:dLbls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Областной бюджет</c:v>
                </c:pt>
                <c:pt idx="1">
                  <c:v>Местный бюджет</c:v>
                </c:pt>
                <c:pt idx="2">
                  <c:v>Население</c:v>
                </c:pt>
                <c:pt idx="3">
                  <c:v>Спонсоры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700</c:v>
                </c:pt>
                <c:pt idx="1">
                  <c:v>100</c:v>
                </c:pt>
                <c:pt idx="2">
                  <c:v>30</c:v>
                </c:pt>
                <c:pt idx="3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910-4656-AEA0-26A3C433EFB7}"/>
            </c:ext>
          </c:extLst>
        </c:ser>
        <c:dLbls/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600" baseline="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baseline="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 baseline="0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600" baseline="0"/>
            </a:pPr>
            <a:endParaRPr lang="ru-RU"/>
          </a:p>
        </c:txPr>
      </c:legendEntry>
      <c:layout>
        <c:manualLayout>
          <c:xMode val="edge"/>
          <c:yMode val="edge"/>
          <c:x val="0.62706457970670992"/>
          <c:y val="0.13839781690923231"/>
          <c:w val="0.35277930829619747"/>
          <c:h val="0.86160218309076753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300,0 тыс. руб</c:v>
                </c:pt>
              </c:strCache>
            </c:strRef>
          </c:tx>
          <c:dPt>
            <c:idx val="0"/>
            <c:spPr>
              <a:solidFill>
                <a:srgbClr val="0070C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c:spPr>
          </c:dPt>
          <c:dPt>
            <c:idx val="1"/>
            <c:spPr>
              <a:solidFill>
                <a:srgbClr val="FF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c:spPr>
          </c:dPt>
          <c:dPt>
            <c:idx val="2"/>
            <c:spPr>
              <a:solidFill>
                <a:srgbClr val="00B050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c:spPr>
          </c:dPt>
          <c:dLbls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Областной бюджет</c:v>
                </c:pt>
                <c:pt idx="1">
                  <c:v>Местный бюджет</c:v>
                </c:pt>
                <c:pt idx="2">
                  <c:v>Внебюджет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210</c:v>
                </c:pt>
                <c:pt idx="1">
                  <c:v>63</c:v>
                </c:pt>
                <c:pt idx="2">
                  <c:v>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9A1-4A85-9062-4A6EE85222E9}"/>
            </c:ext>
          </c:extLst>
        </c:ser>
        <c:dLbls/>
        <c:firstSliceAng val="0"/>
      </c:pieChart>
    </c:plotArea>
    <c:legend>
      <c:legendPos val="r"/>
      <c:layout>
        <c:manualLayout>
          <c:xMode val="edge"/>
          <c:yMode val="edge"/>
          <c:x val="0.66155748693387939"/>
          <c:y val="0.24349085620526942"/>
          <c:w val="0.32775367646182119"/>
          <c:h val="0.5081264118801615"/>
        </c:manualLayout>
      </c:layout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354,0 тыс. руб</c:v>
                </c:pt>
              </c:strCache>
            </c:strRef>
          </c:tx>
          <c:spPr>
            <a:solidFill>
              <a:srgbClr val="0070C0"/>
            </a:solidFill>
          </c:spPr>
          <c:dPt>
            <c:idx val="1"/>
            <c:spPr>
              <a:solidFill>
                <a:srgbClr val="FF0000"/>
              </a:solidFill>
            </c:spPr>
          </c:dPt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elete val="1"/>
          </c:dLbls>
          <c:cat>
            <c:strRef>
              <c:f>Лист1!$A$2:$A$3</c:f>
              <c:strCache>
                <c:ptCount val="2"/>
                <c:pt idx="0">
                  <c:v>Областной бюджет</c:v>
                </c:pt>
                <c:pt idx="1">
                  <c:v>Местный бюджет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300</c:v>
                </c:pt>
                <c:pt idx="1">
                  <c:v>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964-436D-965A-C4B7642F92E5}"/>
            </c:ext>
          </c:extLst>
        </c:ser>
        <c:dLbls/>
        <c:firstSliceAng val="0"/>
      </c:pieChart>
    </c:plotArea>
    <c:legend>
      <c:legendPos val="r"/>
      <c:layout>
        <c:manualLayout>
          <c:xMode val="edge"/>
          <c:yMode val="edge"/>
          <c:x val="0.66155748693387939"/>
          <c:y val="0.24349085620526942"/>
          <c:w val="0.32775367646182119"/>
          <c:h val="0.5081264118801615"/>
        </c:manualLayout>
      </c:layout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258A907-7999-4302-B17C-1BF93EA51BDD}" type="datetimeFigureOut">
              <a:rPr lang="ru-RU"/>
              <a:pPr>
                <a:defRPr/>
              </a:pPr>
              <a:t>20.01.2023</a:t>
            </a:fld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659CA73-B1AA-4C2B-B740-C1B56B32AFAE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6553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76011EE-81CE-49A8-B419-A49660BFA3A4}" type="datetimeFigureOut">
              <a:rPr lang="ru-RU"/>
              <a:pPr>
                <a:defRPr/>
              </a:pPr>
              <a:t>20.01.2023</a:t>
            </a:fld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noProof="0"/>
              <a:t>Образец текста</a:t>
            </a:r>
          </a:p>
          <a:p>
            <a:pPr lvl="1"/>
            <a:r>
              <a:rPr noProof="0"/>
              <a:t>Второй уровень</a:t>
            </a:r>
          </a:p>
          <a:p>
            <a:pPr lvl="2"/>
            <a:r>
              <a:rPr noProof="0"/>
              <a:t>Третий уровень</a:t>
            </a:r>
          </a:p>
          <a:p>
            <a:pPr lvl="3"/>
            <a:r>
              <a:rPr noProof="0"/>
              <a:t>Четвертый уровень</a:t>
            </a:r>
          </a:p>
          <a:p>
            <a:pPr lvl="4"/>
            <a:r>
              <a:rPr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66A23FC-C032-423B-AAF6-DE758D483012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5613435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F2CD86C-FA2E-4568-ABC2-3B825DE27E5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16477959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880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ACBDD6-FFC7-4D79-9CBE-F34450DE758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2395334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8704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5782437-AEF4-4B83-85C4-84788A87986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12509548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270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31E11B0-BA1C-4846-9A30-1E6A23BFD18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27186057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8704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EB9DD5-FEAB-4931-9C6B-95873AB8D69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461590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текст 1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текст 1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текст 1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текст 1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880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78F6D1-0685-482A-BBD2-8972413BCD7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4146320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3814" y="990600"/>
            <a:ext cx="8458200" cy="3200400"/>
          </a:xfrm>
        </p:spPr>
        <p:txBody>
          <a:bodyPr>
            <a:normAutofit/>
          </a:bodyPr>
          <a:lstStyle>
            <a:lvl1pPr>
              <a:defRPr sz="60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3813" y="4267200"/>
            <a:ext cx="8458200" cy="1371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9E6C03-0FCC-4860-BD6C-45E7CD7AF211}" type="datetimeFigureOut">
              <a:rPr lang="ru-RU"/>
              <a:pPr>
                <a:defRPr/>
              </a:pPr>
              <a:t>20.01.2023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44969-7727-4652-98C3-4DBC85B4795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600200">
              <a:defRPr/>
            </a:lvl6pPr>
            <a:lvl7pPr marL="1874520">
              <a:defRPr/>
            </a:lvl7pPr>
            <a:lvl8pPr marL="2148840">
              <a:defRPr/>
            </a:lvl8pPr>
            <a:lvl9pPr marL="2423160">
              <a:defRPr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8DEC3-B76D-4C8E-85B8-7CF2261983D7}" type="datetimeFigureOut">
              <a:rPr lang="ru-RU"/>
              <a:pPr>
                <a:defRPr/>
              </a:pPr>
              <a:t>20.01.2023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D540E-38FC-49FC-B814-D7ADE4BFEC0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752014" y="381000"/>
            <a:ext cx="1904998" cy="5791200"/>
          </a:xfrm>
        </p:spPr>
        <p:txBody>
          <a:bodyPr vert="eaVert"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93814" y="381000"/>
            <a:ext cx="8305800" cy="57912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887CF-3BFA-4434-A0D0-B15EA1AF7CA3}" type="datetimeFigureOut">
              <a:rPr lang="ru-RU"/>
              <a:pPr>
                <a:defRPr/>
              </a:pPr>
              <a:t>20.01.2023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2D5DC-8546-4970-BF29-BE7A4A9E8B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361" y="273564"/>
            <a:ext cx="10969327" cy="1144854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361" y="1604494"/>
            <a:ext cx="10969327" cy="39771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7527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3CCAA-0D67-4D72-BB56-5C94294518C6}" type="datetimeFigureOut">
              <a:rPr lang="ru-RU"/>
              <a:pPr>
                <a:defRPr/>
              </a:pPr>
              <a:t>20.01.2023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7867D-DC51-4B4F-9267-4FD8C1AEFD6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2057400"/>
            <a:ext cx="8458201" cy="2666999"/>
          </a:xfrm>
        </p:spPr>
        <p:txBody>
          <a:bodyPr>
            <a:normAutofit/>
          </a:bodyPr>
          <a:lstStyle>
            <a:lvl1pPr algn="l">
              <a:defRPr sz="4800" b="0" i="0" cap="none" baseline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3813" y="4876800"/>
            <a:ext cx="8458201" cy="1143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B6064-CC1E-483F-AD1B-225AC44B63EC}" type="datetimeFigureOut">
              <a:rPr lang="ru-RU"/>
              <a:pPr>
                <a:defRPr/>
              </a:pPr>
              <a:t>20.01.2023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B6304-6316-49AB-B164-FF599B1B91B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93812" y="1676400"/>
            <a:ext cx="4700016" cy="4495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2035" y="1676401"/>
            <a:ext cx="4700016" cy="4495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B2F2C-B9CE-4C8F-A7C0-47781025A19B}" type="datetimeFigureOut">
              <a:rPr lang="ru-RU"/>
              <a:pPr>
                <a:defRPr/>
              </a:pPr>
              <a:t>20.01.2023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D8348-7317-47AC-8A33-2AA02ED1453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381000"/>
            <a:ext cx="9601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3813" y="1676399"/>
            <a:ext cx="4701142" cy="762001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93813" y="2516457"/>
            <a:ext cx="4701142" cy="365574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1754" y="1676399"/>
            <a:ext cx="4703259" cy="762001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1754" y="2516457"/>
            <a:ext cx="4703259" cy="365574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88B6C-0430-42E3-8E98-63B3C19389AF}" type="datetimeFigureOut">
              <a:rPr lang="ru-RU"/>
              <a:pPr>
                <a:defRPr/>
              </a:pPr>
              <a:t>20.01.2023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EE5EB-5986-4F6E-8485-EED32D78C72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09FC3-456D-495D-8F37-21F3AB678204}" type="datetimeFigureOut">
              <a:rPr lang="ru-RU"/>
              <a:pPr>
                <a:defRPr/>
              </a:pPr>
              <a:t>20.01.2023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0C659-1E90-4BD9-9C31-787256577A0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6BDF8-0E63-46F3-9CAE-2E4EA73CBB22}" type="datetimeFigureOut">
              <a:rPr lang="ru-RU"/>
              <a:pPr>
                <a:defRPr/>
              </a:pPr>
              <a:t>20.01.2023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A2C44-5F65-483F-87FF-8D5710E04D9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0811" y="1676400"/>
            <a:ext cx="3810000" cy="2438400"/>
          </a:xfrm>
        </p:spPr>
        <p:txBody>
          <a:bodyPr>
            <a:normAutofit/>
          </a:bodyPr>
          <a:lstStyle>
            <a:lvl1pPr algn="l">
              <a:defRPr sz="3200" b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3813" y="685800"/>
            <a:ext cx="6172200" cy="5486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770811" y="4191000"/>
            <a:ext cx="3810000" cy="1524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56097-0474-4D7D-AEC7-83B150C75626}" type="datetimeFigureOut">
              <a:rPr lang="ru-RU"/>
              <a:pPr>
                <a:defRPr/>
              </a:pPr>
              <a:t>20.01.2023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D7E6E-7EBA-4A39-91C8-BF2A4904CBC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0812" y="1676400"/>
            <a:ext cx="3810000" cy="2438400"/>
          </a:xfrm>
        </p:spPr>
        <p:txBody>
          <a:bodyPr>
            <a:noAutofit/>
          </a:bodyPr>
          <a:lstStyle>
            <a:lvl1pPr algn="l">
              <a:defRPr sz="3200" b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22412" y="0"/>
            <a:ext cx="5943601" cy="6858000"/>
          </a:xfrm>
        </p:spPr>
        <p:txBody>
          <a:bodyPr tIns="914400"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770812" y="4191000"/>
            <a:ext cx="3810000" cy="1524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36613" y="0"/>
            <a:ext cx="11352212" cy="6858000"/>
          </a:xfrm>
          <a:prstGeom prst="rect">
            <a:avLst/>
          </a:prstGeom>
          <a:gradFill>
            <a:gsLst>
              <a:gs pos="0">
                <a:schemeClr val="bg1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 bwMode="auto">
          <a:xfrm>
            <a:off x="1293813" y="381000"/>
            <a:ext cx="9601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8" name="Текст 2"/>
          <p:cNvSpPr>
            <a:spLocks noGrp="1"/>
          </p:cNvSpPr>
          <p:nvPr>
            <p:ph type="body" idx="1"/>
          </p:nvPr>
        </p:nvSpPr>
        <p:spPr bwMode="auto">
          <a:xfrm>
            <a:off x="1293813" y="1676400"/>
            <a:ext cx="96012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2715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F1799A1-61AD-4D06-8B88-855E13431D5A}" type="datetimeFigureOut">
              <a:rPr lang="ru-RU"/>
              <a:pPr>
                <a:defRPr/>
              </a:pPr>
              <a:t>20.01.2023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4013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051800" y="6356350"/>
            <a:ext cx="2843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3928B61-32A9-4301-976A-D50466A4C5B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69" r:id="rId2"/>
    <p:sldLayoutId id="2147483777" r:id="rId3"/>
    <p:sldLayoutId id="2147483770" r:id="rId4"/>
    <p:sldLayoutId id="2147483771" r:id="rId5"/>
    <p:sldLayoutId id="2147483772" r:id="rId6"/>
    <p:sldLayoutId id="2147483778" r:id="rId7"/>
    <p:sldLayoutId id="2147483773" r:id="rId8"/>
    <p:sldLayoutId id="2147483779" r:id="rId9"/>
    <p:sldLayoutId id="2147483774" r:id="rId10"/>
    <p:sldLayoutId id="2147483775" r:id="rId11"/>
    <p:sldLayoutId id="2147483780" r:id="rId12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Euphemi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Euphemi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Euphemi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Euphemi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Euphemi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Euphemi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Euphemi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Euphemia" pitchFamily="34" charset="0"/>
        </a:defRPr>
      </a:lvl9pPr>
    </p:titleStyle>
    <p:bodyStyle>
      <a:lvl1pPr marL="223838" indent="-228600" algn="l" rtl="0" eaLnBrk="0" fontAlgn="base" hangingPunct="0">
        <a:lnSpc>
          <a:spcPct val="90000"/>
        </a:lnSpc>
        <a:spcBef>
          <a:spcPts val="16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165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Euphemia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6288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Euphemia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50925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563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Марина\Презентации\Flag_of_Starorussky_rayon_(Novgorod_oblast).svg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3000"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-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98409"/>
            <a:ext cx="12188825" cy="8239405"/>
          </a:xfrm>
          <a:prstGeom prst="rect">
            <a:avLst/>
          </a:prstGeom>
          <a:gradFill>
            <a:gsLst>
              <a:gs pos="61000">
                <a:schemeClr val="accent1">
                  <a:tint val="66000"/>
                  <a:satMod val="160000"/>
                </a:schemeClr>
              </a:gs>
              <a:gs pos="36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</a:gradFill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12188825" cy="1484313"/>
          </a:xfrm>
          <a:prstGeom prst="rect">
            <a:avLst/>
          </a:prstGeom>
          <a:gradFill>
            <a:gsLst>
              <a:gs pos="7300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484313"/>
            <a:ext cx="1218882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Заголовок 1"/>
          <p:cNvSpPr txBox="1">
            <a:spLocks/>
          </p:cNvSpPr>
          <p:nvPr/>
        </p:nvSpPr>
        <p:spPr>
          <a:xfrm>
            <a:off x="1165190" y="214290"/>
            <a:ext cx="9929882" cy="99853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b">
            <a:normAutofit fontScale="97500"/>
          </a:bodyPr>
          <a:lstStyle/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atin typeface="+mj-lt"/>
                <a:ea typeface="+mj-ea"/>
                <a:cs typeface="+mj-cs"/>
              </a:rPr>
              <a:t>Бюджет для граждан</a:t>
            </a:r>
            <a:endParaRPr lang="ru-RU" sz="6000" b="1" dirty="0">
              <a:solidFill>
                <a:schemeClr val="bg1"/>
              </a:solidFill>
              <a:latin typeface="Euphemia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277988" y="2132856"/>
            <a:ext cx="7429500" cy="3216970"/>
          </a:xfrm>
          <a:prstGeom prst="rect">
            <a:avLst/>
          </a:prstGeom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anchor="b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38100">
                  <a:solidFill>
                    <a:srgbClr val="00FF00"/>
                  </a:solidFill>
                  <a:prstDash val="solid"/>
                </a:ln>
                <a:solidFill>
                  <a:srgbClr val="00206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Исполнение бюджета </a:t>
            </a:r>
            <a:r>
              <a:rPr lang="ru-RU" sz="4400" b="1" dirty="0" smtClean="0">
                <a:ln w="38100">
                  <a:solidFill>
                    <a:srgbClr val="00FF00"/>
                  </a:solidFill>
                  <a:prstDash val="solid"/>
                </a:ln>
                <a:solidFill>
                  <a:srgbClr val="00206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Ивановского сельского</a:t>
            </a: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38100">
                  <a:solidFill>
                    <a:srgbClr val="00FF00"/>
                  </a:solidFill>
                  <a:prstDash val="solid"/>
                </a:ln>
                <a:solidFill>
                  <a:srgbClr val="00206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поселения </a:t>
            </a:r>
            <a:endParaRPr lang="ru-RU" sz="4400" b="1" dirty="0">
              <a:ln w="38100">
                <a:solidFill>
                  <a:srgbClr val="00FF00"/>
                </a:solidFill>
                <a:prstDash val="solid"/>
              </a:ln>
              <a:solidFill>
                <a:srgbClr val="00206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38100">
                  <a:solidFill>
                    <a:srgbClr val="00FF00"/>
                  </a:solidFill>
                  <a:prstDash val="solid"/>
                </a:ln>
                <a:solidFill>
                  <a:srgbClr val="00206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 </a:t>
            </a:r>
            <a:r>
              <a:rPr lang="ru-RU" sz="4400" b="1" dirty="0" smtClean="0">
                <a:ln w="38100">
                  <a:solidFill>
                    <a:srgbClr val="00FF00"/>
                  </a:solidFill>
                  <a:prstDash val="solid"/>
                </a:ln>
                <a:solidFill>
                  <a:srgbClr val="00206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2022 </a:t>
            </a:r>
            <a:r>
              <a:rPr lang="ru-RU" sz="4400" b="1" dirty="0">
                <a:ln w="38100">
                  <a:solidFill>
                    <a:srgbClr val="00FF00"/>
                  </a:solidFill>
                  <a:prstDash val="solid"/>
                </a:ln>
                <a:solidFill>
                  <a:srgbClr val="00206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год</a:t>
            </a:r>
          </a:p>
        </p:txBody>
      </p:sp>
      <p:sp>
        <p:nvSpPr>
          <p:cNvPr id="2" name="Правая фигурная скобка 1"/>
          <p:cNvSpPr/>
          <p:nvPr/>
        </p:nvSpPr>
        <p:spPr>
          <a:xfrm>
            <a:off x="7606580" y="5013176"/>
            <a:ext cx="155448" cy="914400"/>
          </a:xfrm>
          <a:prstGeom prst="rightBrac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Марина\Группа\ППМИ ТОС\фоты для презентаций\3SfdLahOM9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796" y="940344"/>
            <a:ext cx="4165605" cy="2485452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ользователь\Desktop\Марина\Группа\ППМИ ТОС\фоты для презентаций\3-UtelwjFI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239" y="3568592"/>
            <a:ext cx="4130162" cy="2464304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ользователь\Desktop\Марина\Группа\ППМИ ТОС\фоты для презентаций\9WzMOdeBrG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6363" y="3568593"/>
            <a:ext cx="3876812" cy="2464305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ользователь\Desktop\Марина\Группа\ППМИ ТОС\фоты для презентаций\IMG-20220119-WA000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9061" y="924513"/>
            <a:ext cx="3503146" cy="2477753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Пользователь\Desktop\Марина\Группа\ППМИ ТОС\фоты для презентаций\JjnX1vTLLv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568" y="3568592"/>
            <a:ext cx="3174130" cy="2474708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Пользователь\Desktop\Марина\Группа\ППМИ ТОС\фоты для презентаций\AOjGSpHJpuU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6363" y="924513"/>
            <a:ext cx="3923319" cy="2477753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43568" y="298146"/>
            <a:ext cx="460851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КУЛЬТУРА – </a:t>
            </a:r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5313,0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56688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CustomShape 1"/>
          <p:cNvSpPr/>
          <p:nvPr/>
        </p:nvSpPr>
        <p:spPr>
          <a:xfrm>
            <a:off x="11218816" y="6446702"/>
            <a:ext cx="432093" cy="21904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700"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pic>
        <p:nvPicPr>
          <p:cNvPr id="2050" name="Picture 2" descr="C:\Users\Пользователь\Desktop\Марина\Группа\Спорт\Рисунок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621" y="1032731"/>
            <a:ext cx="5368872" cy="2708770"/>
          </a:xfrm>
          <a:prstGeom prst="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Пользователь\Desktop\Марина\Группа\Спорт\QMZ3j19KJJ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4541" y="1032730"/>
            <a:ext cx="4597402" cy="2708771"/>
          </a:xfrm>
          <a:prstGeom prst="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Пользователь\Desktop\Марина\Группа\Спорт\obZmgNKci6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03242" y="975642"/>
            <a:ext cx="2898444" cy="4990616"/>
          </a:xfrm>
          <a:prstGeom prst="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Пользователь\Desktop\Марина\Группа\Спорт\K6_gBmX21IU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9395" y="3820036"/>
            <a:ext cx="5039247" cy="2132892"/>
          </a:xfrm>
          <a:prstGeom prst="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Пользователь\Desktop\Марина\Группа\Спорт\CADDzz16Kn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09" y="3820036"/>
            <a:ext cx="3615183" cy="2132321"/>
          </a:xfrm>
          <a:prstGeom prst="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66020" y="260648"/>
            <a:ext cx="7686444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ФИЗИЧЕСКАЯ КУЛЬТУРА И СПОРТ – 5,0</a:t>
            </a:r>
            <a:endParaRPr lang="ru-RU" sz="2400" dirty="0"/>
          </a:p>
          <a:p>
            <a:pPr>
              <a:lnSpc>
                <a:spcPct val="9000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0852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98044" y="419172"/>
            <a:ext cx="944131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ВЕТЕРАНСКОЕ ПОДВОРЬЕ</a:t>
            </a:r>
            <a:endParaRPr lang="ru-RU" sz="36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C:\Users\Пользователь\Desktop\Марина\Группа\ветераны\IMG_20220120_0904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7486" y="3353356"/>
            <a:ext cx="3303994" cy="350464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19722851">
            <a:off x="35446" y="1595155"/>
            <a:ext cx="3260803" cy="709540"/>
          </a:xfrm>
          <a:prstGeom prst="rect">
            <a:avLst/>
          </a:prstGeom>
          <a:noFill/>
        </p:spPr>
        <p:txBody>
          <a:bodyPr wrap="square" rtlCol="0">
            <a:prstTxWarp prst="textWave1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учший цветовод</a:t>
            </a:r>
            <a:endParaRPr lang="ru-RU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50" endPos="85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 rot="1783356">
            <a:off x="7853916" y="1621365"/>
            <a:ext cx="3655133" cy="663570"/>
          </a:xfrm>
          <a:prstGeom prst="rect">
            <a:avLst/>
          </a:prstGeom>
          <a:noFill/>
        </p:spPr>
        <p:txBody>
          <a:bodyPr wrap="square" rtlCol="0">
            <a:prstTxWarp prst="textWave1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  <a:reflection blurRad="6350" stA="55000" endA="50" endPos="85000" dist="60007" dir="5400000" sy="-100000" algn="bl" rotWithShape="0"/>
                </a:effectLst>
              </a:rPr>
              <a:t>Лучший животновод</a:t>
            </a:r>
            <a:endParaRPr lang="ru-RU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  <a:reflection blurRad="6350" stA="55000" endA="50" endPos="85000" dist="60007" dir="5400000" sy="-100000" algn="bl" rotWithShape="0"/>
              </a:effectLst>
            </a:endParaRPr>
          </a:p>
        </p:txBody>
      </p:sp>
      <p:pic>
        <p:nvPicPr>
          <p:cNvPr id="5123" name="Picture 3" descr="C:\Users\Пользователь\Desktop\Марина\Группа\ветераны\20230123_0821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79834" y="1071546"/>
            <a:ext cx="3762073" cy="342580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5124" name="Picture 4" descr="C:\Users\Пользователь\Desktop\Марина\Группа\ветераны\Кондратово Алексеева\IMG_20220623_1307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8000" y="2928935"/>
            <a:ext cx="2786082" cy="3714775"/>
          </a:xfrm>
          <a:prstGeom prst="rect">
            <a:avLst/>
          </a:prstGeom>
          <a:noFill/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179995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84797" y="419172"/>
            <a:ext cx="1190131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«</a:t>
            </a:r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Вместе мы делаем мир чище, уютнее, красивее!!!»</a:t>
            </a:r>
            <a:endParaRPr lang="ru-RU" sz="3600" b="1" cap="none" spc="50" dirty="0">
              <a:ln w="11430"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101" name="Picture 5" descr="C:\Users\Пользователь\Desktop\Марина\Группа\фоты для презентаций\oUlkjyho1L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343" y="1665983"/>
            <a:ext cx="2935300" cy="311355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Пользователь\Desktop\Марина\Группа\фоты для презентаций\pSRI2mjFuv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3842" y="1665983"/>
            <a:ext cx="3084586" cy="309525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Пользователь\Desktop\Марина\Группа\фоты для презентаций\Rb2iWZiC7GU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51358" y="1665982"/>
            <a:ext cx="2884830" cy="293605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Пользователь\Desktop\Марина\Группа\фоты для презентаций\aZBghZXBGt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9537" y="3949406"/>
            <a:ext cx="3611432" cy="224364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Пользователь\Desktop\Марина\Группа\фоты для презентаций\-W2qBgDagEk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5801" y="4016673"/>
            <a:ext cx="3526436" cy="216584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Пользователь\Desktop\Марина\Группа\фоты для презентаций\0l9uI4YsAG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06366" y="4016673"/>
            <a:ext cx="3774816" cy="219024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2849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5576" y="425342"/>
            <a:ext cx="10213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ИТОГОВОЕ СОБРАНИЕ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184796" y="1339498"/>
            <a:ext cx="3693510" cy="914157"/>
          </a:xfrm>
          <a:prstGeom prst="rect">
            <a:avLst/>
          </a:prstGeom>
          <a:noFill/>
        </p:spPr>
        <p:txBody>
          <a:bodyPr wrap="square" rtlCol="0">
            <a:prstTxWarp prst="textDeflateTop">
              <a:avLst/>
            </a:prstTxWarp>
            <a:spAutoFit/>
          </a:bodyPr>
          <a:lstStyle/>
          <a:p>
            <a:r>
              <a:rPr lang="ru-RU" sz="360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ППМИ - </a:t>
            </a:r>
            <a:r>
              <a:rPr lang="ru-RU" sz="360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2023</a:t>
            </a:r>
            <a:endParaRPr lang="ru-RU" sz="3600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rgbClr val="FF00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18051" y="4408454"/>
            <a:ext cx="4103900" cy="783563"/>
          </a:xfrm>
          <a:prstGeom prst="rect">
            <a:avLst/>
          </a:prstGeom>
          <a:noFill/>
        </p:spPr>
        <p:txBody>
          <a:bodyPr wrap="square" rtlCol="0">
            <a:prstTxWarp prst="textDeflateTop">
              <a:avLst/>
            </a:prstTxWarp>
            <a:spAutoFit/>
          </a:bodyPr>
          <a:lstStyle/>
          <a:p>
            <a:r>
              <a:rPr lang="ru-RU" sz="240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Дорога к дому - </a:t>
            </a:r>
            <a:r>
              <a:rPr lang="ru-RU" sz="240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2023</a:t>
            </a:r>
            <a:endParaRPr lang="ru-RU" sz="2400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rgbClr val="FF00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6146" name="Picture 2" descr="C:\Users\Пользователь\Desktop\Марина\Группа\ФОТЫ\ППМИ\Собрание ППМИ 10.11.22\20221110_1107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2644" y="2285992"/>
            <a:ext cx="4796882" cy="2211362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147" name="Picture 3" descr="C:\Users\Пользователь\Desktop\Марина\Группа\ФОТЫ\ППМИ\Собрание ППМИ 10.11.22\20221110_1104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247" y="4071942"/>
            <a:ext cx="4691819" cy="216292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148" name="Picture 4" descr="C:\Users\Пользователь\Desktop\Марина\Группа\ФОТЫ\ППМИ\Собрание ППМИ 10.11.22\20221110_1103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37486" y="1285860"/>
            <a:ext cx="4286280" cy="1975975"/>
          </a:xfrm>
          <a:prstGeom prst="rect">
            <a:avLst/>
          </a:prstGeom>
          <a:noFill/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148184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1272" y="500042"/>
            <a:ext cx="451429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ППМИ-2023</a:t>
            </a:r>
            <a:endParaRPr lang="ru-RU" sz="36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22776" y="3429000"/>
            <a:ext cx="370368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cap="none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ТОСы</a:t>
            </a:r>
            <a:r>
              <a:rPr lang="ru-RU" sz="2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– </a:t>
            </a:r>
            <a:r>
              <a:rPr lang="ru-RU" sz="2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2023</a:t>
            </a:r>
            <a:endParaRPr lang="ru-RU" sz="2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172" name="Picture 4" descr="C:\Users\Пользователь\Desktop\Марина\Группа\фоты для презентаций\besedka_iz_metalla-6_400h3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22446" y="4000504"/>
            <a:ext cx="3758048" cy="216010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Пользователь\Desktop\Марина\Группа\фоты для презентаций\62b660cc02528f7c245ddc23246bb0b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5982" y="4000504"/>
            <a:ext cx="3530203" cy="214565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Пользователь\Desktop\Марина\Группа\ФОТЫ\ППМИ\ППМИ 23\макет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E7F9F9"/>
              </a:clrFrom>
              <a:clrTo>
                <a:srgbClr val="E7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51140" y="642918"/>
            <a:ext cx="5929354" cy="30718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2749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88825" cy="1484313"/>
          </a:xfrm>
          <a:prstGeom prst="rect">
            <a:avLst/>
          </a:prstGeom>
          <a:gradFill>
            <a:gsLst>
              <a:gs pos="7300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9600" y="142875"/>
            <a:ext cx="9858375" cy="99853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/>
              <a:t>Об Администрации Ивановского сельского поселения</a:t>
            </a:r>
            <a:endParaRPr lang="ru-RU" sz="28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484313"/>
            <a:ext cx="1218882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82" name="Picture 2" descr="http://e-kyzylorda.gov.kz/sites/default/files/IMG/news/2014/budget.jpg"/>
          <p:cNvPicPr>
            <a:picLocks noChangeAspect="1" noChangeArrowheads="1"/>
          </p:cNvPicPr>
          <p:nvPr/>
        </p:nvPicPr>
        <p:blipFill>
          <a:blip r:embed="rId3" cstate="print"/>
          <a:srcRect b="2085"/>
          <a:stretch>
            <a:fillRect/>
          </a:stretch>
        </p:blipFill>
        <p:spPr bwMode="auto">
          <a:xfrm>
            <a:off x="307975" y="1643063"/>
            <a:ext cx="3736975" cy="28575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Вертикальный свиток 9"/>
          <p:cNvSpPr/>
          <p:nvPr/>
        </p:nvSpPr>
        <p:spPr>
          <a:xfrm>
            <a:off x="4165600" y="1484784"/>
            <a:ext cx="7715250" cy="3015779"/>
          </a:xfrm>
          <a:prstGeom prst="verticalScroll">
            <a:avLst>
              <a:gd name="adj" fmla="val 0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  <a:defRPr/>
            </a:pP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Основные задачи </a:t>
            </a:r>
            <a:r>
              <a:rPr lang="ru-RU" sz="2000" dirty="0" smtClean="0"/>
              <a:t>Администрации:</a:t>
            </a:r>
            <a:endParaRPr lang="ru-RU" sz="2000" dirty="0"/>
          </a:p>
          <a:p>
            <a:pPr>
              <a:lnSpc>
                <a:spcPct val="90000"/>
              </a:lnSpc>
              <a:defRPr/>
            </a:pPr>
            <a:endParaRPr lang="ru-RU" sz="2000" dirty="0"/>
          </a:p>
          <a:p>
            <a:pPr>
              <a:lnSpc>
                <a:spcPct val="90000"/>
              </a:lnSpc>
              <a:defRPr/>
            </a:pPr>
            <a:r>
              <a:rPr lang="ru-RU" sz="2000" dirty="0"/>
              <a:t>1. Составление проекта бюджета на очередной финансовый год и плановый период;</a:t>
            </a:r>
          </a:p>
          <a:p>
            <a:pPr>
              <a:lnSpc>
                <a:spcPct val="90000"/>
              </a:lnSpc>
              <a:defRPr/>
            </a:pPr>
            <a:r>
              <a:rPr lang="ru-RU" sz="2000" dirty="0"/>
              <a:t>2. Организация исполнения бюджета;</a:t>
            </a:r>
          </a:p>
          <a:p>
            <a:pPr>
              <a:lnSpc>
                <a:spcPct val="90000"/>
              </a:lnSpc>
              <a:defRPr/>
            </a:pPr>
            <a:r>
              <a:rPr lang="ru-RU" sz="2000" dirty="0"/>
              <a:t>3. Осуществление финансового контроля за исполнением </a:t>
            </a:r>
            <a:r>
              <a:rPr lang="ru-RU" sz="2000" dirty="0" smtClean="0"/>
              <a:t>бюджета</a:t>
            </a:r>
            <a:endParaRPr lang="ru-RU" sz="2000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49112049"/>
              </p:ext>
            </p:extLst>
          </p:nvPr>
        </p:nvGraphicFramePr>
        <p:xfrm>
          <a:off x="1486661" y="4500563"/>
          <a:ext cx="9215502" cy="2255520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2928958"/>
                <a:gridCol w="6286544"/>
              </a:tblGrid>
              <a:tr h="29527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Контактная информация</a:t>
                      </a:r>
                      <a:endParaRPr lang="ru-RU" sz="1400" b="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95272">
                <a:tc>
                  <a:txBody>
                    <a:bodyPr/>
                    <a:lstStyle/>
                    <a:p>
                      <a:pPr algn="l"/>
                      <a:r>
                        <a:rPr lang="ru-RU" sz="1400" kern="1200" baseline="0" dirty="0" smtClean="0"/>
                        <a:t>Глава Администрации</a:t>
                      </a:r>
                      <a:r>
                        <a:rPr lang="en-US" sz="1400" kern="1200" baseline="0" dirty="0" smtClean="0"/>
                        <a:t>	</a:t>
                      </a:r>
                      <a:endParaRPr lang="ru-RU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 smtClean="0"/>
                        <a:t>Андреев Алексей Вячеславович</a:t>
                      </a:r>
                      <a:endParaRPr lang="ru-RU" sz="1400" b="0" dirty="0"/>
                    </a:p>
                  </a:txBody>
                  <a:tcPr anchor="ctr"/>
                </a:tc>
              </a:tr>
              <a:tr h="501962">
                <a:tc>
                  <a:txBody>
                    <a:bodyPr/>
                    <a:lstStyle/>
                    <a:p>
                      <a:pPr algn="l"/>
                      <a:r>
                        <a:rPr lang="ru-RU" sz="1400" kern="1200" baseline="0" dirty="0" smtClean="0"/>
                        <a:t>Адрес</a:t>
                      </a:r>
                      <a:endParaRPr lang="ru-RU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175230, Новгородская обл., Старорусский р-н, </a:t>
                      </a:r>
                      <a:r>
                        <a:rPr lang="ru-RU" sz="1400" dirty="0" err="1" smtClean="0"/>
                        <a:t>д.Ивановское</a:t>
                      </a:r>
                      <a:r>
                        <a:rPr lang="ru-RU" sz="1400" dirty="0" smtClean="0"/>
                        <a:t>, </a:t>
                      </a:r>
                    </a:p>
                    <a:p>
                      <a:pPr algn="l"/>
                      <a:r>
                        <a:rPr lang="ru-RU" sz="1400" dirty="0" smtClean="0"/>
                        <a:t>ул. Центральная, д.31</a:t>
                      </a:r>
                      <a:endParaRPr lang="ru-RU" sz="1400" b="0" dirty="0"/>
                    </a:p>
                  </a:txBody>
                  <a:tcPr anchor="ctr"/>
                </a:tc>
              </a:tr>
              <a:tr h="295272">
                <a:tc>
                  <a:txBody>
                    <a:bodyPr/>
                    <a:lstStyle/>
                    <a:p>
                      <a:pPr algn="l"/>
                      <a:r>
                        <a:rPr lang="ru-RU" sz="1400" kern="1200" baseline="0" dirty="0" smtClean="0"/>
                        <a:t>Телефон, факс</a:t>
                      </a:r>
                      <a:endParaRPr lang="ru-RU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8 (81652) 72-433</a:t>
                      </a:r>
                      <a:endParaRPr lang="ru-RU" sz="1400" b="0" dirty="0"/>
                    </a:p>
                  </a:txBody>
                  <a:tcPr anchor="ctr"/>
                </a:tc>
              </a:tr>
              <a:tr h="295272">
                <a:tc>
                  <a:txBody>
                    <a:bodyPr/>
                    <a:lstStyle/>
                    <a:p>
                      <a:pPr algn="l"/>
                      <a:r>
                        <a:rPr lang="ru-RU" sz="1400" kern="1200" baseline="0" dirty="0" smtClean="0"/>
                        <a:t>Адрес электронной почты</a:t>
                      </a:r>
                      <a:endParaRPr lang="ru-RU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/>
                        <a:t>admivanovskoe53@mail.ru</a:t>
                      </a:r>
                      <a:endParaRPr lang="ru-RU" sz="1400" b="0" dirty="0"/>
                    </a:p>
                  </a:txBody>
                  <a:tcPr anchor="ctr"/>
                </a:tc>
              </a:tr>
              <a:tr h="5019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baseline="0" dirty="0" smtClean="0"/>
                        <a:t>Режим работы	</a:t>
                      </a:r>
                    </a:p>
                    <a:p>
                      <a:pPr algn="l"/>
                      <a:endParaRPr lang="ru-RU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kern="1200" baseline="0" dirty="0" smtClean="0"/>
                        <a:t>С</a:t>
                      </a:r>
                      <a:r>
                        <a:rPr lang="en-US" sz="1400" kern="1200" baseline="0" dirty="0" smtClean="0"/>
                        <a:t> </a:t>
                      </a:r>
                      <a:r>
                        <a:rPr lang="ru-RU" sz="1400" kern="1200" baseline="0" dirty="0" smtClean="0"/>
                        <a:t>8:00</a:t>
                      </a:r>
                      <a:r>
                        <a:rPr lang="en-US" sz="1400" kern="1200" baseline="0" dirty="0" smtClean="0"/>
                        <a:t> </a:t>
                      </a:r>
                      <a:r>
                        <a:rPr lang="ru-RU" sz="1400" kern="1200" baseline="0" dirty="0" smtClean="0"/>
                        <a:t>до</a:t>
                      </a:r>
                      <a:r>
                        <a:rPr lang="en-US" sz="1400" kern="1200" baseline="0" dirty="0" smtClean="0"/>
                        <a:t> </a:t>
                      </a:r>
                      <a:r>
                        <a:rPr lang="ru-RU" sz="1400" kern="1200" baseline="0" dirty="0" smtClean="0"/>
                        <a:t>17:00</a:t>
                      </a:r>
                      <a:r>
                        <a:rPr lang="en-US" sz="1400" kern="1200" baseline="0" dirty="0" smtClean="0"/>
                        <a:t> </a:t>
                      </a:r>
                      <a:r>
                        <a:rPr lang="ru-RU" sz="1400" kern="1200" baseline="0" dirty="0" smtClean="0"/>
                        <a:t> Перерыв на обед с 13:00 до 14:00 Выходные дни - </a:t>
                      </a:r>
                      <a:r>
                        <a:rPr lang="ru-RU" sz="1400" kern="1200" baseline="0" dirty="0" err="1" smtClean="0"/>
                        <a:t>Сб</a:t>
                      </a:r>
                      <a:r>
                        <a:rPr lang="ru-RU" sz="1400" kern="1200" baseline="0" dirty="0" smtClean="0"/>
                        <a:t>, </a:t>
                      </a:r>
                      <a:r>
                        <a:rPr lang="ru-RU" sz="1400" kern="1200" baseline="0" dirty="0" err="1" smtClean="0"/>
                        <a:t>Вс</a:t>
                      </a:r>
                      <a:endParaRPr lang="ru-RU" sz="1400" b="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2" name="Picture 2" descr="C:\Users\User\Desktop\Марина\Презентации\maxresdefaul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595" y="332956"/>
            <a:ext cx="1440159" cy="8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88825" cy="1484313"/>
          </a:xfrm>
          <a:prstGeom prst="rect">
            <a:avLst/>
          </a:prstGeom>
          <a:gradFill>
            <a:gsLst>
              <a:gs pos="7300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484313"/>
            <a:ext cx="1218882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Лента лицом вниз 11"/>
          <p:cNvSpPr/>
          <p:nvPr/>
        </p:nvSpPr>
        <p:spPr>
          <a:xfrm>
            <a:off x="494778" y="2214563"/>
            <a:ext cx="11144250" cy="3857625"/>
          </a:xfrm>
          <a:prstGeom prst="ribbon">
            <a:avLst>
              <a:gd name="adj1" fmla="val 7432"/>
              <a:gd name="adj2" fmla="val 63640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dirty="0"/>
              <a:t>СПАСИБО ЗА ВНИМАНИЕ !</a:t>
            </a:r>
            <a:endParaRPr lang="ru-RU" sz="72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88825" cy="1484313"/>
          </a:xfrm>
          <a:prstGeom prst="rect">
            <a:avLst/>
          </a:prstGeom>
          <a:gradFill>
            <a:gsLst>
              <a:gs pos="7300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65288" y="214313"/>
            <a:ext cx="10072687" cy="99853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baseline="-25000" dirty="0" smtClean="0"/>
              <a:t> Показатели исполнения доходов бюджета Ивановского сельского</a:t>
            </a:r>
            <a:br>
              <a:rPr lang="ru-RU" sz="3200" b="1" baseline="-25000" dirty="0" smtClean="0"/>
            </a:br>
            <a:r>
              <a:rPr lang="ru-RU" sz="3200" b="1" baseline="-25000" dirty="0" smtClean="0"/>
              <a:t>поселения за </a:t>
            </a:r>
            <a:r>
              <a:rPr lang="ru-RU" sz="3200" b="1" baseline="-25000" dirty="0" smtClean="0"/>
              <a:t>2022</a:t>
            </a:r>
            <a:r>
              <a:rPr lang="ru-RU" sz="3200" b="1" dirty="0" smtClean="0"/>
              <a:t> </a:t>
            </a:r>
            <a:r>
              <a:rPr lang="ru-RU" sz="3200" b="1" baseline="-25000" dirty="0" smtClean="0"/>
              <a:t>г.</a:t>
            </a:r>
            <a:r>
              <a:rPr lang="ru-RU" sz="3200" b="1" dirty="0" smtClean="0"/>
              <a:t> </a:t>
            </a:r>
            <a:endParaRPr lang="ru-RU" sz="32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484313"/>
            <a:ext cx="1218882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08965813"/>
              </p:ext>
            </p:extLst>
          </p:nvPr>
        </p:nvGraphicFramePr>
        <p:xfrm>
          <a:off x="477788" y="1642200"/>
          <a:ext cx="9649072" cy="4095614"/>
        </p:xfrm>
        <a:graphic>
          <a:graphicData uri="http://schemas.openxmlformats.org/drawingml/2006/table">
            <a:tbl>
              <a:tblPr/>
              <a:tblGrid>
                <a:gridCol w="8559536"/>
                <a:gridCol w="1089536"/>
              </a:tblGrid>
              <a:tr h="63467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chemeClr val="tx2"/>
                          </a:solidFill>
                          <a:latin typeface="Times New Roman"/>
                        </a:rPr>
                        <a:t>Наименование доходов бюджета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chemeClr val="tx2"/>
                          </a:solidFill>
                          <a:latin typeface="Times New Roman"/>
                        </a:rPr>
                        <a:t>Исполнено за </a:t>
                      </a:r>
                      <a:r>
                        <a:rPr lang="ru-RU" sz="1200" b="0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200" b="0" i="0" u="none" strike="noStrike" dirty="0">
                          <a:solidFill>
                            <a:schemeClr val="tx2"/>
                          </a:solidFill>
                          <a:latin typeface="Times New Roman"/>
                        </a:rPr>
                        <a:t>год (тыс.руб.)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89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latin typeface="Times New Roman"/>
                        </a:rPr>
                        <a:t>3387,4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58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Налоговые доходы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rgbClr val="00206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6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Налог на доходы физических лиц</a:t>
                      </a:r>
                      <a:endParaRPr lang="ru-RU" sz="1200" b="0" i="0" u="none" strike="noStrike" dirty="0">
                        <a:solidFill>
                          <a:schemeClr val="tx2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23,2</a:t>
                      </a:r>
                      <a:endParaRPr lang="ru-RU" sz="1200" b="0" i="0" u="none" strike="noStrike" dirty="0">
                        <a:solidFill>
                          <a:schemeClr val="tx2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58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Акцизы</a:t>
                      </a:r>
                      <a:endParaRPr lang="ru-RU" sz="1200" b="0" i="0" u="none" strike="noStrike" dirty="0">
                        <a:solidFill>
                          <a:schemeClr val="tx2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754,4</a:t>
                      </a:r>
                      <a:endParaRPr lang="ru-RU" sz="1200" b="0" i="0" u="none" strike="noStrike" dirty="0">
                        <a:solidFill>
                          <a:schemeClr val="tx2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45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Налог на имущество физических лиц</a:t>
                      </a:r>
                      <a:endParaRPr lang="ru-RU" sz="1200" b="0" i="0" u="none" strike="noStrike" dirty="0">
                        <a:solidFill>
                          <a:schemeClr val="tx2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211,5</a:t>
                      </a:r>
                      <a:endParaRPr lang="ru-RU" sz="1200" b="0" i="0" u="none" strike="noStrike" dirty="0">
                        <a:solidFill>
                          <a:schemeClr val="tx2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Земельный налог</a:t>
                      </a:r>
                      <a:endParaRPr lang="ru-RU" sz="1200" b="0" i="0" u="none" strike="noStrike" dirty="0">
                        <a:solidFill>
                          <a:schemeClr val="tx2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1654,6</a:t>
                      </a:r>
                      <a:endParaRPr lang="ru-RU" sz="1200" b="0" i="0" u="none" strike="noStrike" dirty="0">
                        <a:solidFill>
                          <a:schemeClr val="tx2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864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Государственная пошлина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7,4</a:t>
                      </a:r>
                      <a:endParaRPr lang="ru-RU" sz="1200" b="0" i="0" u="none" strike="noStrike" dirty="0">
                        <a:solidFill>
                          <a:schemeClr val="tx2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03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Доходы от продажи </a:t>
                      </a:r>
                      <a:r>
                        <a:rPr lang="ru-RU" sz="1200" b="0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активов</a:t>
                      </a:r>
                      <a:endParaRPr lang="ru-RU" sz="1200" b="0" i="0" u="none" strike="noStrike" dirty="0">
                        <a:solidFill>
                          <a:schemeClr val="tx2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490,8</a:t>
                      </a:r>
                      <a:endParaRPr lang="ru-RU" sz="1200" b="0" i="0" u="none" strike="noStrike" dirty="0">
                        <a:solidFill>
                          <a:schemeClr val="tx2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35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2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chemeClr val="tx2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chemeClr val="tx2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9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Прочие неналоговые доходы</a:t>
                      </a:r>
                      <a:endParaRPr lang="ru-RU" sz="1200" b="0" i="0" u="none" strike="noStrike" dirty="0">
                        <a:solidFill>
                          <a:schemeClr val="tx2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183,6</a:t>
                      </a:r>
                      <a:endParaRPr lang="ru-RU" sz="1200" b="0" i="0" u="none" strike="noStrike" dirty="0">
                        <a:solidFill>
                          <a:schemeClr val="tx2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014"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latin typeface="Times New Roman"/>
                        </a:rPr>
                        <a:t>14235,8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138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chemeClr val="tx2"/>
                          </a:solidFill>
                          <a:latin typeface="Times New Roman"/>
                        </a:rPr>
                        <a:t>ВСЕГО ДОХОДЫ </a:t>
                      </a:r>
                      <a:r>
                        <a:rPr lang="ru-RU" sz="1200" b="1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БЮДЖЕТА ИВАНОВСКОГО СЕЛЬСКОГО ПОСЕЛЕНИЯ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17623,2</a:t>
                      </a:r>
                      <a:endParaRPr lang="ru-RU" sz="1200" b="0" i="0" u="none" strike="noStrike" dirty="0">
                        <a:solidFill>
                          <a:schemeClr val="tx2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0" name="Picture 2" descr="C:\Users\User\Desktop\Марина\Презентации\maxres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796" y="337492"/>
            <a:ext cx="1440159" cy="8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88825" cy="1484313"/>
          </a:xfrm>
          <a:prstGeom prst="rect">
            <a:avLst/>
          </a:prstGeom>
          <a:gradFill>
            <a:gsLst>
              <a:gs pos="7300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65288" y="214313"/>
            <a:ext cx="10072687" cy="99853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Расходы бюджета</a:t>
            </a:r>
            <a:endParaRPr lang="ru-RU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484313"/>
            <a:ext cx="1218882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Скругленный прямоугольник 5"/>
          <p:cNvSpPr/>
          <p:nvPr/>
        </p:nvSpPr>
        <p:spPr>
          <a:xfrm>
            <a:off x="1522413" y="1643063"/>
            <a:ext cx="9358312" cy="785812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РАСХОДЫ БЮДЖЕТА -выплачиваемые из бюджета денежные средства</a:t>
            </a:r>
            <a:endParaRPr lang="ru-RU" sz="2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94163" y="2714625"/>
            <a:ext cx="3929062" cy="857250"/>
          </a:xfrm>
          <a:prstGeom prst="roundRect">
            <a:avLst/>
          </a:prstGeom>
          <a:solidFill>
            <a:srgbClr val="21B30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РАСХОДЫ БЮДЖЕТА </a:t>
            </a:r>
            <a:r>
              <a:rPr lang="ru-RU" sz="2400" b="1" dirty="0" smtClean="0"/>
              <a:t>исполнялись </a:t>
            </a:r>
            <a:r>
              <a:rPr lang="ru-RU" sz="2400" b="1" dirty="0"/>
              <a:t>по:</a:t>
            </a:r>
            <a:endParaRPr lang="ru-RU" sz="2400" dirty="0"/>
          </a:p>
        </p:txBody>
      </p:sp>
      <p:sp>
        <p:nvSpPr>
          <p:cNvPr id="8" name="Овал 7"/>
          <p:cNvSpPr/>
          <p:nvPr/>
        </p:nvSpPr>
        <p:spPr>
          <a:xfrm>
            <a:off x="1665288" y="4000500"/>
            <a:ext cx="2786062" cy="1214438"/>
          </a:xfrm>
          <a:prstGeom prst="ellipse">
            <a:avLst/>
          </a:prstGeo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OffAxis1Righ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/>
              <a:t>разделам </a:t>
            </a:r>
            <a:r>
              <a:rPr lang="ru-RU" sz="1600" dirty="0"/>
              <a:t>бюджетной классификации</a:t>
            </a:r>
          </a:p>
        </p:txBody>
      </p:sp>
      <p:sp>
        <p:nvSpPr>
          <p:cNvPr id="10" name="Овал 9"/>
          <p:cNvSpPr/>
          <p:nvPr/>
        </p:nvSpPr>
        <p:spPr>
          <a:xfrm>
            <a:off x="4737100" y="4000500"/>
            <a:ext cx="2786063" cy="1214438"/>
          </a:xfrm>
          <a:prstGeom prst="ellipse">
            <a:avLst/>
          </a:prstGeom>
          <a:solidFill>
            <a:srgbClr val="FF00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/>
              <a:t>главному распорядителю</a:t>
            </a:r>
            <a:endParaRPr lang="ru-RU" sz="1600" dirty="0"/>
          </a:p>
        </p:txBody>
      </p:sp>
      <p:sp>
        <p:nvSpPr>
          <p:cNvPr id="11" name="Овал 10"/>
          <p:cNvSpPr/>
          <p:nvPr/>
        </p:nvSpPr>
        <p:spPr>
          <a:xfrm>
            <a:off x="7880350" y="4000500"/>
            <a:ext cx="2786063" cy="1214438"/>
          </a:xfrm>
          <a:prstGeom prst="ellipse">
            <a:avLst/>
          </a:prstGeom>
          <a:solidFill>
            <a:srgbClr val="FF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OffAxis2Lef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/>
              <a:t>муниципальным </a:t>
            </a:r>
            <a:r>
              <a:rPr lang="ru-RU" sz="1600" dirty="0"/>
              <a:t>программам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485900" y="5445224"/>
            <a:ext cx="9358313" cy="108012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Основное отличие бюджета на планируемый период – это принятие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программного бюджета.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Программный принцип формирования бюджета направлен на повышение эффективности расходования бюджетных средств.</a:t>
            </a:r>
          </a:p>
        </p:txBody>
      </p:sp>
      <p:pic>
        <p:nvPicPr>
          <p:cNvPr id="13" name="Picture 2" descr="C:\Users\User\Desktop\Марина\Презентации\maxres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796" y="337492"/>
            <a:ext cx="1440159" cy="8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88825" cy="1484313"/>
          </a:xfrm>
          <a:prstGeom prst="rect">
            <a:avLst/>
          </a:prstGeom>
          <a:gradFill>
            <a:gsLst>
              <a:gs pos="7300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65288" y="476250"/>
            <a:ext cx="10072687" cy="9366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Autofit/>
          </a:bodyPr>
          <a:lstStyle/>
          <a:p>
            <a:pPr algn="r">
              <a:defRPr/>
            </a:pP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/>
              <a:t>Отраслевая структура расходов в </a:t>
            </a:r>
            <a:r>
              <a:rPr lang="ru-RU" sz="3200" b="1" dirty="0" smtClean="0"/>
              <a:t>2022 </a:t>
            </a:r>
            <a:r>
              <a:rPr lang="ru-RU" sz="3200" b="1" dirty="0" smtClean="0"/>
              <a:t>году </a:t>
            </a:r>
            <a:br>
              <a:rPr lang="ru-RU" sz="3200" b="1" dirty="0" smtClean="0"/>
            </a:br>
            <a:r>
              <a:rPr lang="ru-RU" sz="2000" b="1" dirty="0" smtClean="0"/>
              <a:t>(тысяч рублей)</a:t>
            </a:r>
            <a:endParaRPr lang="ru-RU" sz="20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484313"/>
            <a:ext cx="1218882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3571659020"/>
              </p:ext>
            </p:extLst>
          </p:nvPr>
        </p:nvGraphicFramePr>
        <p:xfrm>
          <a:off x="236496" y="1484784"/>
          <a:ext cx="11737304" cy="5373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Picture 2" descr="C:\Users\User\Desktop\Марина\Презентации\maxresdefaul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796" y="337492"/>
            <a:ext cx="1440159" cy="8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CustomShape 1"/>
          <p:cNvSpPr/>
          <p:nvPr/>
        </p:nvSpPr>
        <p:spPr>
          <a:xfrm>
            <a:off x="11218816" y="6446702"/>
            <a:ext cx="432093" cy="21904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700"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95823" y="236186"/>
            <a:ext cx="651755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РЕАЛИЗАЦИЯ ПРОЕКТА ППМИ </a:t>
            </a:r>
          </a:p>
          <a:p>
            <a:pPr algn="ctr"/>
            <a:r>
              <a:rPr lang="ru-RU" sz="2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«ОБУСТРОЙСТВО ЗОНЫ АКТИВНОГО ОТДЫХА </a:t>
            </a:r>
          </a:p>
          <a:p>
            <a:pPr algn="ctr"/>
            <a:r>
              <a:rPr lang="ru-RU" sz="2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«СКРИПЫШИ» </a:t>
            </a:r>
            <a:r>
              <a:rPr lang="en-US" sz="2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II</a:t>
            </a:r>
            <a:r>
              <a:rPr lang="ru-RU" sz="2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ЭТАП</a:t>
            </a:r>
            <a:r>
              <a:rPr lang="ru-RU" sz="2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!»</a:t>
            </a:r>
            <a:endParaRPr lang="ru-RU" sz="2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2800571929"/>
              </p:ext>
            </p:extLst>
          </p:nvPr>
        </p:nvGraphicFramePr>
        <p:xfrm>
          <a:off x="7489739" y="2047697"/>
          <a:ext cx="4309176" cy="23506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26" name="Picture 2" descr="после ППМИ  20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1074" y="1285860"/>
            <a:ext cx="3371877" cy="2543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27" name="Picture 3" descr="C:\Users\Пользователь\Desktop\Марина\Группа\ФОТЫ\ППМИ\ППМИ 22\BGGtabbN5F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5652" y="4143380"/>
            <a:ext cx="3779957" cy="246220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28" name="Picture 4" descr="ДО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6497" y="4125496"/>
            <a:ext cx="3357586" cy="2518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xmlns="" val="367696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CustomShape 1"/>
          <p:cNvSpPr/>
          <p:nvPr/>
        </p:nvSpPr>
        <p:spPr>
          <a:xfrm>
            <a:off x="11218816" y="6446702"/>
            <a:ext cx="432093" cy="21904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700"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48" name="CustomShape 2"/>
          <p:cNvSpPr/>
          <p:nvPr/>
        </p:nvSpPr>
        <p:spPr>
          <a:xfrm>
            <a:off x="314803" y="6460086"/>
            <a:ext cx="4666847" cy="1919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700"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85131" y="360045"/>
            <a:ext cx="9218614" cy="4924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КОМПЛЕКСНОЕ РАЗВИТИЕ СЕЛЬСКИХ ТЕРРИТОРИЙ</a:t>
            </a:r>
            <a:endParaRPr lang="ru-RU" sz="26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1215358617"/>
              </p:ext>
            </p:extLst>
          </p:nvPr>
        </p:nvGraphicFramePr>
        <p:xfrm>
          <a:off x="7380130" y="947717"/>
          <a:ext cx="4063303" cy="23506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050" name="Picture 2" descr="C:\Users\Пользователь\Desktop\Марина\Группа\ФОТЫ\ГРАНТЫ\Гранты Ивановское 2022\UdHyQ0ga3ZFSshs2U1O7_u9FQnLh5_84riSLcaB13wB4z_KN0SHvjDLn-EcqgSomVGQmiZJ8mMhus6wROB0oam_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5982" y="4071942"/>
            <a:ext cx="2936861" cy="2202646"/>
          </a:xfrm>
          <a:prstGeom prst="rect">
            <a:avLst/>
          </a:prstGeom>
          <a:noFill/>
        </p:spPr>
      </p:pic>
      <p:pic>
        <p:nvPicPr>
          <p:cNvPr id="2051" name="Picture 3" descr="C:\Users\Пользователь\Desktop\Марина\Группа\ФОТЫ\ГРАНТЫ\Гранты Ивановское 2022\cFSm0Oc7MmDAkr3-R7hpI5fKhsc9bxVkvUINqs5LvaEINm3DfxOHoSSiHfR9XPXZiq4d262ZhZ-ylfFzLCL-OC9_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2380" y="4000504"/>
            <a:ext cx="2865423" cy="2149067"/>
          </a:xfrm>
          <a:prstGeom prst="rect">
            <a:avLst/>
          </a:prstGeom>
          <a:noFill/>
        </p:spPr>
      </p:pic>
      <p:pic>
        <p:nvPicPr>
          <p:cNvPr id="2052" name="Picture 4" descr="C:\Users\Пользователь\Desktop\Марина\Группа\ФОТЫ\ГРАНТЫ\Гранты Ивановское 2022\tss5wPbF2r2qx-RCg8pvxPJFhPZ3Y78eCuzPuVXtgIn-EID9IvyNc2MsShq-5eW-dk1NGmlo5sMKs_drKH_seEEP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6562" y="1285860"/>
            <a:ext cx="2889235" cy="2166926"/>
          </a:xfrm>
          <a:prstGeom prst="rect">
            <a:avLst/>
          </a:prstGeom>
          <a:noFill/>
        </p:spPr>
      </p:pic>
      <p:pic>
        <p:nvPicPr>
          <p:cNvPr id="2053" name="Picture 5" descr="C:\Users\Пользователь\Desktop\Марина\Группа\ФОТЫ\ГРАНТЫ\Гранты Ивановское 2022\4OopkwAvVXThikHh5lBPE11NfxapEoxgT3qau3NSPQT4Z--WkBnFYGB2HQ-oFaq37MrlF00XAI3kIOHGt28EakWw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94346" y="928670"/>
            <a:ext cx="2319298" cy="2959232"/>
          </a:xfrm>
          <a:prstGeom prst="rect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5" name="Picture 2" descr="C:\Users\Пользователь\Desktop\Марина\Группа\ФОТЫ\ГРАНТЫ\Гранты Ивановское 2022\UdHyQ0ga3ZFSshs2U1O7_u9FQnLh5_84riSLcaB13wB4z_KN0SHvjDLn-EcqgSomVGQmiZJ8mMhus6wROB0oam_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7420" y="4071942"/>
            <a:ext cx="2936861" cy="2202646"/>
          </a:xfrm>
          <a:prstGeom prst="rect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6" name="Picture 3" descr="C:\Users\Пользователь\Desktop\Марина\Группа\ФОТЫ\ГРАНТЫ\Гранты Ивановское 2022\cFSm0Oc7MmDAkr3-R7hpI5fKhsc9bxVkvUINqs5LvaEINm3DfxOHoSSiHfR9XPXZiq4d262ZhZ-ylfFzLCL-OC9_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93818" y="4000504"/>
            <a:ext cx="2865423" cy="2149067"/>
          </a:xfrm>
          <a:prstGeom prst="rect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7" name="Picture 4" descr="C:\Users\Пользователь\Desktop\Марина\Группа\ФОТЫ\ГРАНТЫ\Гранты Ивановское 2022\tss5wPbF2r2qx-RCg8pvxPJFhPZ3Y78eCuzPuVXtgIn-EID9IvyNc2MsShq-5eW-dk1NGmlo5sMKs_drKH_seEEP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8000" y="1285860"/>
            <a:ext cx="2889235" cy="2166926"/>
          </a:xfrm>
          <a:prstGeom prst="rect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xmlns="" val="311467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CustomShape 1"/>
          <p:cNvSpPr/>
          <p:nvPr/>
        </p:nvSpPr>
        <p:spPr>
          <a:xfrm>
            <a:off x="11218816" y="6446702"/>
            <a:ext cx="432093" cy="21904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700"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48" name="CustomShape 2"/>
          <p:cNvSpPr/>
          <p:nvPr/>
        </p:nvSpPr>
        <p:spPr>
          <a:xfrm>
            <a:off x="314803" y="6460086"/>
            <a:ext cx="4666847" cy="1919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700"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22314" y="360045"/>
            <a:ext cx="1016974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ТОС « </a:t>
            </a:r>
            <a:r>
              <a:rPr lang="ru-RU" sz="28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ГАРИЖА» ТОС «СВЯТОГОРША»</a:t>
            </a:r>
            <a:endParaRPr lang="ru-RU" sz="28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2191926776"/>
              </p:ext>
            </p:extLst>
          </p:nvPr>
        </p:nvGraphicFramePr>
        <p:xfrm>
          <a:off x="7808924" y="2428868"/>
          <a:ext cx="4063303" cy="2202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074" name="Picture 2" descr="C:\Users\Пользователь\Desktop\Марина\Группа\ФОТЫ\ТОС\Гарижа\bh_L3q-AiR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496" y="1071546"/>
            <a:ext cx="3357586" cy="2518190"/>
          </a:xfrm>
          <a:prstGeom prst="rect">
            <a:avLst/>
          </a:prstGeom>
          <a:noFill/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3075" name="Picture 3" descr="C:\Users\Пользователь\Desktop\Марина\Группа\ФОТЫ\ТОС\Гарижа\euwKepnk8N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6496" y="3804049"/>
            <a:ext cx="3429024" cy="2571769"/>
          </a:xfrm>
          <a:prstGeom prst="rect">
            <a:avLst/>
          </a:prstGeom>
          <a:noFill/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3076" name="Picture 4" descr="C:\Users\Пользователь\Desktop\Марина\Группа\ФОТЫ\ТОС\Святогорша\-ytgUaGolj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94148" y="1071546"/>
            <a:ext cx="3357585" cy="2518189"/>
          </a:xfrm>
          <a:prstGeom prst="rect">
            <a:avLst/>
          </a:prstGeom>
          <a:noFill/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3077" name="Picture 5" descr="C:\Users\Пользователь\Desktop\Марина\Группа\ФОТЫ\ТОС\Святогорша\iJx7hf710vc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22710" y="3786190"/>
            <a:ext cx="3429024" cy="2571768"/>
          </a:xfrm>
          <a:prstGeom prst="rect">
            <a:avLst/>
          </a:prstGeom>
          <a:noFill/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36782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CustomShape 2"/>
          <p:cNvSpPr/>
          <p:nvPr/>
        </p:nvSpPr>
        <p:spPr>
          <a:xfrm>
            <a:off x="314803" y="6460086"/>
            <a:ext cx="4666847" cy="1919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700"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02347" y="122816"/>
            <a:ext cx="65834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БЛАГОУСТРОЙСТВО ТЕРРИТОРИИ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93818" y="4857760"/>
            <a:ext cx="2560424" cy="1200329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Уборка и озеленение территории – 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88,6 </a:t>
            </a:r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тыс.руб.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098" name="Picture 2" descr="C:\Users\Пользователь\Desktop\Марина\Группа\ФОТЫ\ТОС\Святогорша\-xDRc5BR8j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0876" y="928670"/>
            <a:ext cx="2571768" cy="3429024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4101" name="Picture 5" descr="C:\Users\Пользователь\Desktop\Марина\Группа\ФОТЫ\ТОС\Кондратово 21\2022\ewwnfpyd8z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37024" y="928670"/>
            <a:ext cx="2571751" cy="342900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4104" name="Picture 8" descr="C:\Users\Пользователь\Desktop\Марина\Группа\ФОТЫ\ТОС\Ивановское\25.06.21\a-elmZgo2M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3172" y="928670"/>
            <a:ext cx="2446734" cy="3262313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4105" name="Picture 9" descr="C:\Users\Пользователь\Desktop\Марина\Группа\ФОТЫ\ТОС\Виджа\IMG_105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51602" y="4071942"/>
            <a:ext cx="4150395" cy="263521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xmlns="" val="80247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Пользователь\Desktop\Марина\Группа\фоты для презентаций\5PXVNWA5IY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342" y="642357"/>
            <a:ext cx="4924680" cy="2938362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Пользователь\Desktop\Марина\Группа\фоты для презентаций\ujqSc6jOtk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9201" y="671431"/>
            <a:ext cx="4875953" cy="290928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CustomShape 1"/>
          <p:cNvSpPr/>
          <p:nvPr/>
        </p:nvSpPr>
        <p:spPr>
          <a:xfrm>
            <a:off x="11218816" y="6446702"/>
            <a:ext cx="432093" cy="21904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700"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48" name="CustomShape 2"/>
          <p:cNvSpPr/>
          <p:nvPr/>
        </p:nvSpPr>
        <p:spPr>
          <a:xfrm>
            <a:off x="314803" y="6460086"/>
            <a:ext cx="4666847" cy="1919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700"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02347" y="122816"/>
            <a:ext cx="65834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БЛАГОУСТРОЙСТВО ТЕРРИТОРИИ</a:t>
            </a:r>
          </a:p>
        </p:txBody>
      </p:sp>
      <p:pic>
        <p:nvPicPr>
          <p:cNvPr id="5124" name="Picture 4" descr="C:\Users\Пользователь\Desktop\Марина\Группа\ППМИ ТОС\ТОС\25.06.21\Wv2Fr4JIqe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66103" y="3047905"/>
            <a:ext cx="3042810" cy="298503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Пользователь\Desktop\Марина\Группа\ППМИ ТОС\ТОС\25.06.21\ворота\kRgHrzt0xLM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3889" y="3046530"/>
            <a:ext cx="2954693" cy="298503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22788" y="3994816"/>
            <a:ext cx="2827703" cy="92333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Содержание мест захоронения -15,0 </a:t>
            </a:r>
            <a:r>
              <a:rPr lang="ru-RU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тыс.руб</a:t>
            </a:r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1815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2801109">
  <a:themeElements>
    <a:clrScheme name="Serenity_16x9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Serenity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Serenity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Serenity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Serenity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Serenity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334</Words>
  <Application>Microsoft Office PowerPoint</Application>
  <PresentationFormat>Произвольный</PresentationFormat>
  <Paragraphs>102</Paragraphs>
  <Slides>17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TS102801109</vt:lpstr>
      <vt:lpstr>Слайд 1</vt:lpstr>
      <vt:lpstr>  Показатели исполнения доходов бюджета Ивановского сельского поселения за 2022 г. </vt:lpstr>
      <vt:lpstr>Расходы бюджета</vt:lpstr>
      <vt:lpstr> Отраслевая структура расходов в 2022 году  (тысяч рублей)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Об Администрации Ивановского сельского поселения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/>
  <cp:lastModifiedBy/>
  <cp:revision>29</cp:revision>
  <dcterms:modified xsi:type="dcterms:W3CDTF">2023-01-23T05:40:15Z</dcterms:modified>
</cp:coreProperties>
</file>